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Inter"/>
      <p:regular r:id="rId40"/>
      <p:bold r:id="rId41"/>
      <p:italic r:id="rId42"/>
      <p:boldItalic r:id="rId43"/>
    </p:embeddedFont>
    <p:embeddedFont>
      <p:font typeface="Josefi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79EBB9-119D-47D2-AD01-22440FD15427}">
  <a:tblStyle styleId="{1E79EBB9-119D-47D2-AD01-22440FD154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5.xml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22" Type="http://schemas.openxmlformats.org/officeDocument/2006/relationships/slide" Target="slides/slide17.xml"/><Relationship Id="rId44" Type="http://schemas.openxmlformats.org/officeDocument/2006/relationships/font" Target="fonts/JosefinSans-regular.fntdata"/><Relationship Id="rId21" Type="http://schemas.openxmlformats.org/officeDocument/2006/relationships/slide" Target="slides/slide16.xml"/><Relationship Id="rId43" Type="http://schemas.openxmlformats.org/officeDocument/2006/relationships/font" Target="fonts/Inter-boldItalic.fntdata"/><Relationship Id="rId24" Type="http://schemas.openxmlformats.org/officeDocument/2006/relationships/slide" Target="slides/slide19.xml"/><Relationship Id="rId46" Type="http://schemas.openxmlformats.org/officeDocument/2006/relationships/font" Target="fonts/JosefinSans-italic.fntdata"/><Relationship Id="rId23" Type="http://schemas.openxmlformats.org/officeDocument/2006/relationships/slide" Target="slides/slide18.xml"/><Relationship Id="rId45" Type="http://schemas.openxmlformats.org/officeDocument/2006/relationships/font" Target="fonts/Josefi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Josefi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0f6d675c7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0f6d675c7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3108e22a1c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3108e22a1c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108e22a1c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108e22a1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3108e22a1c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3108e22a1c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30f6d675c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30f6d675c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Hiroshi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108e22a1c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108e22a1c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108e22a1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108e22a1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108e22a1c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3108e22a1c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1014cda72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31014cda7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includes 3rd party manufacturing services, revenue from out-licensed products and partnerships or manufacturing agreements. </a:t>
            </a:r>
            <a:endParaRPr sz="1200">
              <a:solidFill>
                <a:srgbClr val="24242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Inter"/>
              <a:buChar char="-"/>
            </a:pPr>
            <a:r>
              <a:rPr lang="en" sz="12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rPr>
              <a:t>Largest portion is from sale of pharmaceuticals </a:t>
            </a:r>
            <a:endParaRPr sz="1200">
              <a:solidFill>
                <a:srgbClr val="24242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Inter"/>
              <a:buChar char="-"/>
            </a:pPr>
            <a:r>
              <a:rPr lang="en" sz="12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rPr>
              <a:t>Sale of Vaccines like Gardasil </a:t>
            </a:r>
            <a:endParaRPr sz="1200">
              <a:solidFill>
                <a:srgbClr val="24242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200"/>
              <a:buFont typeface="Inter"/>
              <a:buChar char="-"/>
            </a:pPr>
            <a:r>
              <a:rPr lang="en" sz="1200">
                <a:solidFill>
                  <a:srgbClr val="242424"/>
                </a:solidFill>
                <a:latin typeface="Inter"/>
                <a:ea typeface="Inter"/>
                <a:cs typeface="Inter"/>
                <a:sym typeface="Inter"/>
              </a:rPr>
              <a:t>Animal health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1014cda7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1014cda7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0f9a8e9bb9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0f9a8e9bb9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0f6d675c7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0f6d675c7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Nelson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108e22a1c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108e22a1c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Bristol Myers founded in - 1887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Squibb founded in - 1858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Merged in 1989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108e22a1c8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108e22a1c8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$10b in R&amp;D in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Partnerships include pfizer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 in US, Europe, and Asia for R&amp;D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3108e22a1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3108e22a1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Bristol myers released q3 statement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Losing money because of competition of generic brands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Eliquis lowers the risk of stroke and blood clots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108e22a1c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108e22a1c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Growth portfolio WW revenue grew to 5.8B compared to 4.9B last year at this time (up 18%)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Legacy portfolio revenues were 6.1B compared to 6B last year (up 1%)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10a362ef0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10a362ef0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Spike in revenue due to oncology drugs due to the Celgene acquisition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0f6d675c7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30f6d675c7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3108e22a1c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3108e22a1c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108e22a1c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108e22a1c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Revenue, PE ratio, R&amp;D investments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3108e22a1c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3108e22a1c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sort of graph to compare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60ac4edb0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260ac4edb0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108e22a1c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108e22a1c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sort of graph to compare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108e22a1c8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108e22a1c8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sort of graph to compare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30f6d675c7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30f6d675c7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108e22a1c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3108e22a1c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108e22a1c8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108e22a1c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104ca806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3104ca806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104ca806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104ca806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Gave own slide to emphasize its importance in this industry. Puts an  emphasis on innovation for example Novo Nordisk with Ozempic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0fdca58f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0fdca58f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 - Speeding up data analysis and the overall efficiency of things like R&amp;D and clinical trials so that the company can do these things faster and get ahead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 - Gene and cell therapy treatments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highlight weight management (ozempic) personally know multiple people on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Regulations - Medicare now has an expanded ability to negotiate drug prices  under the inflation reduction act, this act </a:t>
            </a:r>
            <a:r>
              <a:rPr lang="en"/>
              <a:t>will</a:t>
            </a:r>
            <a:r>
              <a:rPr lang="en"/>
              <a:t> likely affect many best selling drugs these companies have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104ca8068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104ca8068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Obviously the pharma saves tons of lives every 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Strict regulations to get products into the market so people can trust that what they are taking works and will not have a bigger </a:t>
            </a:r>
            <a:r>
              <a:rPr lang="en"/>
              <a:t>negative</a:t>
            </a:r>
            <a:r>
              <a:rPr lang="en"/>
              <a:t> effect on them in the long run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</a:t>
            </a:r>
            <a:r>
              <a:rPr lang="en"/>
              <a:t>economic driver in certain regions with high pharma activity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30f6d675c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30f6d675c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335000" y="1318050"/>
            <a:ext cx="64740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265600" y="3349650"/>
            <a:ext cx="46128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211400" y="-145498"/>
            <a:ext cx="9656600" cy="5204973"/>
            <a:chOff x="-211400" y="-145498"/>
            <a:chExt cx="9656600" cy="5204973"/>
          </a:xfrm>
        </p:grpSpPr>
        <p:sp>
          <p:nvSpPr>
            <p:cNvPr id="12" name="Google Shape;12;p2"/>
            <p:cNvSpPr/>
            <p:nvPr/>
          </p:nvSpPr>
          <p:spPr>
            <a:xfrm>
              <a:off x="8511275" y="0"/>
              <a:ext cx="633000" cy="195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239923" y="76200"/>
              <a:ext cx="742310" cy="1955388"/>
              <a:chOff x="8239923" y="76200"/>
              <a:chExt cx="742310" cy="1955388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" name="Google Shape;54;p2"/>
            <p:cNvSpPr/>
            <p:nvPr/>
          </p:nvSpPr>
          <p:spPr>
            <a:xfrm>
              <a:off x="160725" y="4311200"/>
              <a:ext cx="633000" cy="633000"/>
            </a:xfrm>
            <a:prstGeom prst="pie">
              <a:avLst>
                <a:gd fmla="val 0" name="adj1"/>
                <a:gd fmla="val 10780269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60725" y="3825731"/>
              <a:ext cx="633000" cy="633000"/>
            </a:xfrm>
            <a:prstGeom prst="pie">
              <a:avLst>
                <a:gd fmla="val 0" name="adj1"/>
                <a:gd fmla="val 10780269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60725" y="3340263"/>
              <a:ext cx="633000" cy="633000"/>
            </a:xfrm>
            <a:prstGeom prst="pie">
              <a:avLst>
                <a:gd fmla="val 0" name="adj1"/>
                <a:gd fmla="val 10780269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" name="Google Shape;57;p2"/>
            <p:cNvGrpSpPr/>
            <p:nvPr/>
          </p:nvGrpSpPr>
          <p:grpSpPr>
            <a:xfrm>
              <a:off x="8618343" y="3421192"/>
              <a:ext cx="826857" cy="1638283"/>
              <a:chOff x="8618343" y="3421192"/>
              <a:chExt cx="826857" cy="1638283"/>
            </a:xfrm>
          </p:grpSpPr>
          <p:sp>
            <p:nvSpPr>
              <p:cNvPr id="58" name="Google Shape;58;p2"/>
              <p:cNvSpPr/>
              <p:nvPr/>
            </p:nvSpPr>
            <p:spPr>
              <a:xfrm>
                <a:off x="8618400" y="4232675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8618343" y="3421192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-211400" y="-145498"/>
              <a:ext cx="2116512" cy="604752"/>
              <a:chOff x="-211400" y="-145498"/>
              <a:chExt cx="2116512" cy="604752"/>
            </a:xfrm>
          </p:grpSpPr>
          <p:sp>
            <p:nvSpPr>
              <p:cNvPr id="61" name="Google Shape;61;p2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1"/>
          <p:cNvSpPr txBox="1"/>
          <p:nvPr>
            <p:ph hasCustomPrompt="1" type="title"/>
          </p:nvPr>
        </p:nvSpPr>
        <p:spPr>
          <a:xfrm>
            <a:off x="1791600" y="1723950"/>
            <a:ext cx="5560800" cy="10563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7" name="Google Shape;357;p11"/>
          <p:cNvSpPr txBox="1"/>
          <p:nvPr>
            <p:ph idx="1" type="subTitle"/>
          </p:nvPr>
        </p:nvSpPr>
        <p:spPr>
          <a:xfrm>
            <a:off x="1791600" y="2922450"/>
            <a:ext cx="5560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358" name="Google Shape;358;p11"/>
          <p:cNvGrpSpPr/>
          <p:nvPr/>
        </p:nvGrpSpPr>
        <p:grpSpPr>
          <a:xfrm>
            <a:off x="-2" y="-436277"/>
            <a:ext cx="9605710" cy="5645031"/>
            <a:chOff x="-2" y="-436277"/>
            <a:chExt cx="9605710" cy="5645031"/>
          </a:xfrm>
        </p:grpSpPr>
        <p:sp>
          <p:nvSpPr>
            <p:cNvPr id="359" name="Google Shape;359;p11"/>
            <p:cNvSpPr/>
            <p:nvPr/>
          </p:nvSpPr>
          <p:spPr>
            <a:xfrm flipH="1">
              <a:off x="-2" y="0"/>
              <a:ext cx="633000" cy="195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11"/>
            <p:cNvGrpSpPr/>
            <p:nvPr/>
          </p:nvGrpSpPr>
          <p:grpSpPr>
            <a:xfrm flipH="1">
              <a:off x="162040" y="76200"/>
              <a:ext cx="742310" cy="1955388"/>
              <a:chOff x="8239923" y="76200"/>
              <a:chExt cx="742310" cy="1955388"/>
            </a:xfrm>
          </p:grpSpPr>
          <p:sp>
            <p:nvSpPr>
              <p:cNvPr id="361" name="Google Shape;361;p11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1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1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1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1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1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1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1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1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1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11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1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1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1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1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1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1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1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1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1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11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11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11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11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11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11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1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1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11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11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1" name="Google Shape;401;p11"/>
            <p:cNvGrpSpPr/>
            <p:nvPr/>
          </p:nvGrpSpPr>
          <p:grpSpPr>
            <a:xfrm>
              <a:off x="713225" y="3202463"/>
              <a:ext cx="633000" cy="1603937"/>
              <a:chOff x="713225" y="3202463"/>
              <a:chExt cx="633000" cy="1603937"/>
            </a:xfrm>
          </p:grpSpPr>
          <p:sp>
            <p:nvSpPr>
              <p:cNvPr id="402" name="Google Shape;402;p11"/>
              <p:cNvSpPr/>
              <p:nvPr/>
            </p:nvSpPr>
            <p:spPr>
              <a:xfrm>
                <a:off x="713225" y="4173400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1"/>
              <p:cNvSpPr/>
              <p:nvPr/>
            </p:nvSpPr>
            <p:spPr>
              <a:xfrm>
                <a:off x="713225" y="3687931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1"/>
              <p:cNvSpPr/>
              <p:nvPr/>
            </p:nvSpPr>
            <p:spPr>
              <a:xfrm>
                <a:off x="713225" y="3202463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5" name="Google Shape;405;p11"/>
            <p:cNvGrpSpPr/>
            <p:nvPr/>
          </p:nvGrpSpPr>
          <p:grpSpPr>
            <a:xfrm>
              <a:off x="7167075" y="4604002"/>
              <a:ext cx="2116512" cy="604752"/>
              <a:chOff x="-211400" y="-145498"/>
              <a:chExt cx="2116512" cy="604752"/>
            </a:xfrm>
          </p:grpSpPr>
          <p:sp>
            <p:nvSpPr>
              <p:cNvPr id="406" name="Google Shape;406;p11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11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1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0" name="Google Shape;420;p11"/>
            <p:cNvGrpSpPr/>
            <p:nvPr/>
          </p:nvGrpSpPr>
          <p:grpSpPr>
            <a:xfrm>
              <a:off x="8430778" y="4097006"/>
              <a:ext cx="346044" cy="346044"/>
              <a:chOff x="855153" y="4553306"/>
              <a:chExt cx="346044" cy="346044"/>
            </a:xfrm>
          </p:grpSpPr>
          <p:grpSp>
            <p:nvGrpSpPr>
              <p:cNvPr id="421" name="Google Shape;421;p11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422" name="Google Shape;422;p11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3" name="Google Shape;423;p11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24" name="Google Shape;424;p11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425" name="Google Shape;425;p11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26" name="Google Shape;426;p11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427" name="Google Shape;427;p11"/>
            <p:cNvGrpSpPr/>
            <p:nvPr/>
          </p:nvGrpSpPr>
          <p:grpSpPr>
            <a:xfrm>
              <a:off x="8220395" y="-436277"/>
              <a:ext cx="1385313" cy="1385313"/>
              <a:chOff x="-849575" y="3995425"/>
              <a:chExt cx="2211900" cy="2211900"/>
            </a:xfrm>
          </p:grpSpPr>
          <p:sp>
            <p:nvSpPr>
              <p:cNvPr id="428" name="Google Shape;428;p11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3" name="Google Shape;433;p13"/>
          <p:cNvSpPr txBox="1"/>
          <p:nvPr>
            <p:ph hasCustomPrompt="1" idx="2" type="title"/>
          </p:nvPr>
        </p:nvSpPr>
        <p:spPr>
          <a:xfrm>
            <a:off x="893513" y="1478139"/>
            <a:ext cx="654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4" name="Google Shape;434;p13"/>
          <p:cNvSpPr txBox="1"/>
          <p:nvPr>
            <p:ph hasCustomPrompt="1" idx="3" type="title"/>
          </p:nvPr>
        </p:nvSpPr>
        <p:spPr>
          <a:xfrm>
            <a:off x="4677788" y="1478139"/>
            <a:ext cx="6585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5" name="Google Shape;435;p13"/>
          <p:cNvSpPr txBox="1"/>
          <p:nvPr>
            <p:ph hasCustomPrompt="1" idx="4" type="title"/>
          </p:nvPr>
        </p:nvSpPr>
        <p:spPr>
          <a:xfrm>
            <a:off x="893513" y="2488120"/>
            <a:ext cx="654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6" name="Google Shape;436;p13"/>
          <p:cNvSpPr txBox="1"/>
          <p:nvPr>
            <p:ph hasCustomPrompt="1" idx="5" type="title"/>
          </p:nvPr>
        </p:nvSpPr>
        <p:spPr>
          <a:xfrm>
            <a:off x="4677788" y="2488120"/>
            <a:ext cx="6585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/>
          <p:nvPr>
            <p:ph hasCustomPrompt="1" idx="6" type="title"/>
          </p:nvPr>
        </p:nvSpPr>
        <p:spPr>
          <a:xfrm>
            <a:off x="893513" y="3498101"/>
            <a:ext cx="6546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13"/>
          <p:cNvSpPr txBox="1"/>
          <p:nvPr>
            <p:ph hasCustomPrompt="1" idx="7" type="title"/>
          </p:nvPr>
        </p:nvSpPr>
        <p:spPr>
          <a:xfrm>
            <a:off x="4677788" y="3498101"/>
            <a:ext cx="6585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/>
          <p:nvPr>
            <p:ph idx="1" type="subTitle"/>
          </p:nvPr>
        </p:nvSpPr>
        <p:spPr>
          <a:xfrm>
            <a:off x="1624586" y="1522239"/>
            <a:ext cx="2837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0" name="Google Shape;440;p13"/>
          <p:cNvSpPr txBox="1"/>
          <p:nvPr>
            <p:ph idx="8" type="subTitle"/>
          </p:nvPr>
        </p:nvSpPr>
        <p:spPr>
          <a:xfrm>
            <a:off x="1624313" y="2531920"/>
            <a:ext cx="28380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1" name="Google Shape;441;p13"/>
          <p:cNvSpPr txBox="1"/>
          <p:nvPr>
            <p:ph idx="9" type="subTitle"/>
          </p:nvPr>
        </p:nvSpPr>
        <p:spPr>
          <a:xfrm>
            <a:off x="1624586" y="3542201"/>
            <a:ext cx="2837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2" name="Google Shape;442;p13"/>
          <p:cNvSpPr txBox="1"/>
          <p:nvPr>
            <p:ph idx="13" type="subTitle"/>
          </p:nvPr>
        </p:nvSpPr>
        <p:spPr>
          <a:xfrm>
            <a:off x="5412487" y="1522239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3" name="Google Shape;443;p13"/>
          <p:cNvSpPr txBox="1"/>
          <p:nvPr>
            <p:ph idx="14" type="subTitle"/>
          </p:nvPr>
        </p:nvSpPr>
        <p:spPr>
          <a:xfrm>
            <a:off x="5412487" y="2532220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44" name="Google Shape;444;p13"/>
          <p:cNvSpPr txBox="1"/>
          <p:nvPr>
            <p:ph idx="15" type="subTitle"/>
          </p:nvPr>
        </p:nvSpPr>
        <p:spPr>
          <a:xfrm>
            <a:off x="5412487" y="3542201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445" name="Google Shape;445;p13"/>
          <p:cNvGrpSpPr/>
          <p:nvPr/>
        </p:nvGrpSpPr>
        <p:grpSpPr>
          <a:xfrm>
            <a:off x="-1805925" y="-558750"/>
            <a:ext cx="11139975" cy="5522230"/>
            <a:chOff x="-1805925" y="-558750"/>
            <a:chExt cx="11139975" cy="5522230"/>
          </a:xfrm>
        </p:grpSpPr>
        <p:grpSp>
          <p:nvGrpSpPr>
            <p:cNvPr id="446" name="Google Shape;446;p13"/>
            <p:cNvGrpSpPr/>
            <p:nvPr/>
          </p:nvGrpSpPr>
          <p:grpSpPr>
            <a:xfrm>
              <a:off x="-1805925" y="-264700"/>
              <a:ext cx="2411100" cy="1742850"/>
              <a:chOff x="-1737025" y="-43750"/>
              <a:chExt cx="2411100" cy="1742850"/>
            </a:xfrm>
          </p:grpSpPr>
          <p:sp>
            <p:nvSpPr>
              <p:cNvPr id="447" name="Google Shape;447;p13"/>
              <p:cNvSpPr/>
              <p:nvPr/>
            </p:nvSpPr>
            <p:spPr>
              <a:xfrm>
                <a:off x="-1737025" y="933800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3"/>
              <p:cNvSpPr/>
              <p:nvPr/>
            </p:nvSpPr>
            <p:spPr>
              <a:xfrm>
                <a:off x="-1737025" y="445025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3"/>
              <p:cNvSpPr/>
              <p:nvPr/>
            </p:nvSpPr>
            <p:spPr>
              <a:xfrm>
                <a:off x="-1737025" y="-43750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0" name="Google Shape;450;p13"/>
            <p:cNvGrpSpPr/>
            <p:nvPr/>
          </p:nvGrpSpPr>
          <p:grpSpPr>
            <a:xfrm>
              <a:off x="8599350" y="-558750"/>
              <a:ext cx="734700" cy="3089450"/>
              <a:chOff x="8599350" y="-558750"/>
              <a:chExt cx="734700" cy="3089450"/>
            </a:xfrm>
          </p:grpSpPr>
          <p:cxnSp>
            <p:nvCxnSpPr>
              <p:cNvPr id="451" name="Google Shape;451;p13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13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13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13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13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13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13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13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13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13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13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62" name="Google Shape;462;p13"/>
            <p:cNvGrpSpPr/>
            <p:nvPr/>
          </p:nvGrpSpPr>
          <p:grpSpPr>
            <a:xfrm>
              <a:off x="3623022" y="4718825"/>
              <a:ext cx="1897955" cy="244655"/>
              <a:chOff x="3623022" y="4718825"/>
              <a:chExt cx="1897955" cy="244655"/>
            </a:xfrm>
          </p:grpSpPr>
          <p:grpSp>
            <p:nvGrpSpPr>
              <p:cNvPr id="463" name="Google Shape;463;p13"/>
              <p:cNvGrpSpPr/>
              <p:nvPr/>
            </p:nvGrpSpPr>
            <p:grpSpPr>
              <a:xfrm>
                <a:off x="3623022" y="4718825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464" name="Google Shape;464;p1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5" name="Google Shape;465;p1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6" name="Google Shape;466;p13"/>
              <p:cNvGrpSpPr/>
              <p:nvPr/>
            </p:nvGrpSpPr>
            <p:grpSpPr>
              <a:xfrm>
                <a:off x="4174122" y="4718825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467" name="Google Shape;467;p1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68" name="Google Shape;468;p1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69" name="Google Shape;469;p13"/>
              <p:cNvGrpSpPr/>
              <p:nvPr/>
            </p:nvGrpSpPr>
            <p:grpSpPr>
              <a:xfrm>
                <a:off x="4725222" y="4718825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470" name="Google Shape;470;p1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1" name="Google Shape;471;p1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72" name="Google Shape;472;p13"/>
              <p:cNvGrpSpPr/>
              <p:nvPr/>
            </p:nvGrpSpPr>
            <p:grpSpPr>
              <a:xfrm>
                <a:off x="5276322" y="4718825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473" name="Google Shape;473;p1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74" name="Google Shape;474;p1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7" name="Google Shape;477;p14"/>
          <p:cNvSpPr txBox="1"/>
          <p:nvPr>
            <p:ph idx="1" type="subTitle"/>
          </p:nvPr>
        </p:nvSpPr>
        <p:spPr>
          <a:xfrm>
            <a:off x="937625" y="254990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8" name="Google Shape;478;p14"/>
          <p:cNvSpPr txBox="1"/>
          <p:nvPr>
            <p:ph idx="2" type="subTitle"/>
          </p:nvPr>
        </p:nvSpPr>
        <p:spPr>
          <a:xfrm>
            <a:off x="3484350" y="254990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9" name="Google Shape;479;p14"/>
          <p:cNvSpPr txBox="1"/>
          <p:nvPr>
            <p:ph idx="3" type="subTitle"/>
          </p:nvPr>
        </p:nvSpPr>
        <p:spPr>
          <a:xfrm>
            <a:off x="6031075" y="254990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0" name="Google Shape;480;p14"/>
          <p:cNvSpPr txBox="1"/>
          <p:nvPr>
            <p:ph idx="4" type="subTitle"/>
          </p:nvPr>
        </p:nvSpPr>
        <p:spPr>
          <a:xfrm>
            <a:off x="937625" y="2188376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81" name="Google Shape;481;p14"/>
          <p:cNvSpPr txBox="1"/>
          <p:nvPr>
            <p:ph idx="5" type="subTitle"/>
          </p:nvPr>
        </p:nvSpPr>
        <p:spPr>
          <a:xfrm>
            <a:off x="3484350" y="2188376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82" name="Google Shape;482;p14"/>
          <p:cNvSpPr txBox="1"/>
          <p:nvPr>
            <p:ph idx="6" type="subTitle"/>
          </p:nvPr>
        </p:nvSpPr>
        <p:spPr>
          <a:xfrm>
            <a:off x="6031075" y="2188376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483" name="Google Shape;483;p14"/>
          <p:cNvGrpSpPr/>
          <p:nvPr/>
        </p:nvGrpSpPr>
        <p:grpSpPr>
          <a:xfrm>
            <a:off x="-467075" y="279275"/>
            <a:ext cx="9249150" cy="4714850"/>
            <a:chOff x="-467075" y="279275"/>
            <a:chExt cx="9249150" cy="4714850"/>
          </a:xfrm>
        </p:grpSpPr>
        <p:cxnSp>
          <p:nvCxnSpPr>
            <p:cNvPr id="484" name="Google Shape;484;p14"/>
            <p:cNvCxnSpPr/>
            <p:nvPr/>
          </p:nvCxnSpPr>
          <p:spPr>
            <a:xfrm>
              <a:off x="0" y="4994125"/>
              <a:ext cx="307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85" name="Google Shape;485;p14"/>
            <p:cNvSpPr/>
            <p:nvPr/>
          </p:nvSpPr>
          <p:spPr>
            <a:xfrm>
              <a:off x="-467075" y="3622325"/>
              <a:ext cx="949200" cy="949200"/>
            </a:xfrm>
            <a:prstGeom prst="ellipse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 rot="5400000">
              <a:off x="-186275" y="3087663"/>
              <a:ext cx="387600" cy="387600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7" name="Google Shape;487;p14"/>
            <p:cNvGrpSpPr/>
            <p:nvPr/>
          </p:nvGrpSpPr>
          <p:grpSpPr>
            <a:xfrm>
              <a:off x="8543275" y="279275"/>
              <a:ext cx="238800" cy="1170800"/>
              <a:chOff x="474550" y="1146150"/>
              <a:chExt cx="238800" cy="1170800"/>
            </a:xfrm>
          </p:grpSpPr>
          <p:sp>
            <p:nvSpPr>
              <p:cNvPr id="488" name="Google Shape;488;p14"/>
              <p:cNvSpPr/>
              <p:nvPr/>
            </p:nvSpPr>
            <p:spPr>
              <a:xfrm rot="10800000">
                <a:off x="474550" y="1467617"/>
                <a:ext cx="238800" cy="206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14"/>
              <p:cNvSpPr/>
              <p:nvPr/>
            </p:nvSpPr>
            <p:spPr>
              <a:xfrm rot="10800000">
                <a:off x="474550" y="1789083"/>
                <a:ext cx="238800" cy="206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14"/>
              <p:cNvSpPr/>
              <p:nvPr/>
            </p:nvSpPr>
            <p:spPr>
              <a:xfrm rot="10800000">
                <a:off x="474550" y="2110550"/>
                <a:ext cx="238800" cy="206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14"/>
              <p:cNvSpPr/>
              <p:nvPr/>
            </p:nvSpPr>
            <p:spPr>
              <a:xfrm rot="10800000">
                <a:off x="474550" y="1146150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4" name="Google Shape;494;p15"/>
          <p:cNvSpPr txBox="1"/>
          <p:nvPr>
            <p:ph idx="1" type="subTitle"/>
          </p:nvPr>
        </p:nvSpPr>
        <p:spPr>
          <a:xfrm>
            <a:off x="1371721" y="1839639"/>
            <a:ext cx="2956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15"/>
          <p:cNvSpPr txBox="1"/>
          <p:nvPr>
            <p:ph idx="2" type="subTitle"/>
          </p:nvPr>
        </p:nvSpPr>
        <p:spPr>
          <a:xfrm>
            <a:off x="5439172" y="1839639"/>
            <a:ext cx="2953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15"/>
          <p:cNvSpPr txBox="1"/>
          <p:nvPr>
            <p:ph idx="3" type="subTitle"/>
          </p:nvPr>
        </p:nvSpPr>
        <p:spPr>
          <a:xfrm>
            <a:off x="1371721" y="3404926"/>
            <a:ext cx="2956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7" name="Google Shape;497;p15"/>
          <p:cNvSpPr txBox="1"/>
          <p:nvPr>
            <p:ph idx="4" type="subTitle"/>
          </p:nvPr>
        </p:nvSpPr>
        <p:spPr>
          <a:xfrm>
            <a:off x="5439172" y="3404926"/>
            <a:ext cx="2953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8" name="Google Shape;498;p15"/>
          <p:cNvSpPr txBox="1"/>
          <p:nvPr>
            <p:ph idx="5" type="subTitle"/>
          </p:nvPr>
        </p:nvSpPr>
        <p:spPr>
          <a:xfrm>
            <a:off x="1371721" y="1464288"/>
            <a:ext cx="29565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499" name="Google Shape;499;p15"/>
          <p:cNvSpPr txBox="1"/>
          <p:nvPr>
            <p:ph idx="6" type="subTitle"/>
          </p:nvPr>
        </p:nvSpPr>
        <p:spPr>
          <a:xfrm>
            <a:off x="1371721" y="3029600"/>
            <a:ext cx="29565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0" name="Google Shape;500;p15"/>
          <p:cNvSpPr txBox="1"/>
          <p:nvPr>
            <p:ph idx="7" type="subTitle"/>
          </p:nvPr>
        </p:nvSpPr>
        <p:spPr>
          <a:xfrm>
            <a:off x="5439146" y="1464288"/>
            <a:ext cx="29535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01" name="Google Shape;501;p15"/>
          <p:cNvSpPr txBox="1"/>
          <p:nvPr>
            <p:ph idx="8" type="subTitle"/>
          </p:nvPr>
        </p:nvSpPr>
        <p:spPr>
          <a:xfrm>
            <a:off x="5439171" y="3029600"/>
            <a:ext cx="2953500" cy="48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502" name="Google Shape;502;p15"/>
          <p:cNvGrpSpPr/>
          <p:nvPr/>
        </p:nvGrpSpPr>
        <p:grpSpPr>
          <a:xfrm>
            <a:off x="-509584" y="-605931"/>
            <a:ext cx="9413586" cy="5665135"/>
            <a:chOff x="-509584" y="-605931"/>
            <a:chExt cx="9413586" cy="5665135"/>
          </a:xfrm>
        </p:grpSpPr>
        <p:grpSp>
          <p:nvGrpSpPr>
            <p:cNvPr id="503" name="Google Shape;503;p15"/>
            <p:cNvGrpSpPr/>
            <p:nvPr/>
          </p:nvGrpSpPr>
          <p:grpSpPr>
            <a:xfrm>
              <a:off x="-509584" y="-605931"/>
              <a:ext cx="1229595" cy="1229595"/>
              <a:chOff x="-849575" y="3995425"/>
              <a:chExt cx="2211900" cy="2211900"/>
            </a:xfrm>
          </p:grpSpPr>
          <p:sp>
            <p:nvSpPr>
              <p:cNvPr id="504" name="Google Shape;504;p15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" name="Google Shape;506;p15"/>
            <p:cNvGrpSpPr/>
            <p:nvPr/>
          </p:nvGrpSpPr>
          <p:grpSpPr>
            <a:xfrm>
              <a:off x="8659347" y="2984700"/>
              <a:ext cx="244655" cy="1897955"/>
              <a:chOff x="8659347" y="233550"/>
              <a:chExt cx="244655" cy="1897955"/>
            </a:xfrm>
          </p:grpSpPr>
          <p:grpSp>
            <p:nvGrpSpPr>
              <p:cNvPr id="507" name="Google Shape;507;p15"/>
              <p:cNvGrpSpPr/>
              <p:nvPr/>
            </p:nvGrpSpPr>
            <p:grpSpPr>
              <a:xfrm rot="5400000">
                <a:off x="8659347" y="23355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08" name="Google Shape;508;p15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9" name="Google Shape;509;p15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0" name="Google Shape;510;p15"/>
              <p:cNvGrpSpPr/>
              <p:nvPr/>
            </p:nvGrpSpPr>
            <p:grpSpPr>
              <a:xfrm rot="5400000">
                <a:off x="8659347" y="78465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11" name="Google Shape;511;p15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2" name="Google Shape;512;p15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3" name="Google Shape;513;p15"/>
              <p:cNvGrpSpPr/>
              <p:nvPr/>
            </p:nvGrpSpPr>
            <p:grpSpPr>
              <a:xfrm rot="5400000">
                <a:off x="8659347" y="133575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14" name="Google Shape;514;p15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5" name="Google Shape;515;p15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6" name="Google Shape;516;p15"/>
              <p:cNvGrpSpPr/>
              <p:nvPr/>
            </p:nvGrpSpPr>
            <p:grpSpPr>
              <a:xfrm rot="5400000">
                <a:off x="8659347" y="188685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17" name="Google Shape;517;p15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8" name="Google Shape;518;p15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76200">
                  <a:solidFill>
                    <a:schemeClr val="accent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19" name="Google Shape;519;p15"/>
            <p:cNvGrpSpPr/>
            <p:nvPr/>
          </p:nvGrpSpPr>
          <p:grpSpPr>
            <a:xfrm>
              <a:off x="-113331" y="3103816"/>
              <a:ext cx="389905" cy="1955388"/>
              <a:chOff x="-113331" y="3103816"/>
              <a:chExt cx="389905" cy="1955388"/>
            </a:xfrm>
          </p:grpSpPr>
          <p:sp>
            <p:nvSpPr>
              <p:cNvPr id="520" name="Google Shape;520;p15"/>
              <p:cNvSpPr/>
              <p:nvPr/>
            </p:nvSpPr>
            <p:spPr>
              <a:xfrm>
                <a:off x="-113331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5"/>
              <p:cNvSpPr/>
              <p:nvPr/>
            </p:nvSpPr>
            <p:spPr>
              <a:xfrm>
                <a:off x="62872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5"/>
              <p:cNvSpPr/>
              <p:nvPr/>
            </p:nvSpPr>
            <p:spPr>
              <a:xfrm>
                <a:off x="239074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5"/>
              <p:cNvSpPr/>
              <p:nvPr/>
            </p:nvSpPr>
            <p:spPr>
              <a:xfrm>
                <a:off x="-113331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5"/>
              <p:cNvSpPr/>
              <p:nvPr/>
            </p:nvSpPr>
            <p:spPr>
              <a:xfrm>
                <a:off x="62872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5"/>
              <p:cNvSpPr/>
              <p:nvPr/>
            </p:nvSpPr>
            <p:spPr>
              <a:xfrm>
                <a:off x="239074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5"/>
              <p:cNvSpPr/>
              <p:nvPr/>
            </p:nvSpPr>
            <p:spPr>
              <a:xfrm>
                <a:off x="-113331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15"/>
              <p:cNvSpPr/>
              <p:nvPr/>
            </p:nvSpPr>
            <p:spPr>
              <a:xfrm>
                <a:off x="62872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15"/>
              <p:cNvSpPr/>
              <p:nvPr/>
            </p:nvSpPr>
            <p:spPr>
              <a:xfrm>
                <a:off x="239074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15"/>
              <p:cNvSpPr/>
              <p:nvPr/>
            </p:nvSpPr>
            <p:spPr>
              <a:xfrm>
                <a:off x="-113331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15"/>
              <p:cNvSpPr/>
              <p:nvPr/>
            </p:nvSpPr>
            <p:spPr>
              <a:xfrm>
                <a:off x="62872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5"/>
              <p:cNvSpPr/>
              <p:nvPr/>
            </p:nvSpPr>
            <p:spPr>
              <a:xfrm>
                <a:off x="239074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15"/>
              <p:cNvSpPr/>
              <p:nvPr/>
            </p:nvSpPr>
            <p:spPr>
              <a:xfrm>
                <a:off x="-113331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15"/>
              <p:cNvSpPr/>
              <p:nvPr/>
            </p:nvSpPr>
            <p:spPr>
              <a:xfrm>
                <a:off x="62872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15"/>
              <p:cNvSpPr/>
              <p:nvPr/>
            </p:nvSpPr>
            <p:spPr>
              <a:xfrm>
                <a:off x="239074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15"/>
              <p:cNvSpPr/>
              <p:nvPr/>
            </p:nvSpPr>
            <p:spPr>
              <a:xfrm>
                <a:off x="-113331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5"/>
              <p:cNvSpPr/>
              <p:nvPr/>
            </p:nvSpPr>
            <p:spPr>
              <a:xfrm>
                <a:off x="62872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5"/>
              <p:cNvSpPr/>
              <p:nvPr/>
            </p:nvSpPr>
            <p:spPr>
              <a:xfrm>
                <a:off x="239074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15"/>
              <p:cNvSpPr/>
              <p:nvPr/>
            </p:nvSpPr>
            <p:spPr>
              <a:xfrm>
                <a:off x="-113331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15"/>
              <p:cNvSpPr/>
              <p:nvPr/>
            </p:nvSpPr>
            <p:spPr>
              <a:xfrm>
                <a:off x="62872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15"/>
              <p:cNvSpPr/>
              <p:nvPr/>
            </p:nvSpPr>
            <p:spPr>
              <a:xfrm>
                <a:off x="239074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15"/>
              <p:cNvSpPr/>
              <p:nvPr/>
            </p:nvSpPr>
            <p:spPr>
              <a:xfrm>
                <a:off x="-113331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15"/>
              <p:cNvSpPr/>
              <p:nvPr/>
            </p:nvSpPr>
            <p:spPr>
              <a:xfrm>
                <a:off x="62872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15"/>
              <p:cNvSpPr/>
              <p:nvPr/>
            </p:nvSpPr>
            <p:spPr>
              <a:xfrm>
                <a:off x="239074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16"/>
          <p:cNvSpPr txBox="1"/>
          <p:nvPr>
            <p:ph idx="1" type="subTitle"/>
          </p:nvPr>
        </p:nvSpPr>
        <p:spPr>
          <a:xfrm>
            <a:off x="714435" y="18559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7" name="Google Shape;547;p16"/>
          <p:cNvSpPr txBox="1"/>
          <p:nvPr>
            <p:ph idx="2" type="subTitle"/>
          </p:nvPr>
        </p:nvSpPr>
        <p:spPr>
          <a:xfrm>
            <a:off x="3301650" y="185592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8" name="Google Shape;548;p16"/>
          <p:cNvSpPr txBox="1"/>
          <p:nvPr>
            <p:ph idx="3" type="subTitle"/>
          </p:nvPr>
        </p:nvSpPr>
        <p:spPr>
          <a:xfrm>
            <a:off x="713235" y="3399638"/>
            <a:ext cx="25443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9" name="Google Shape;549;p16"/>
          <p:cNvSpPr txBox="1"/>
          <p:nvPr>
            <p:ph idx="4" type="subTitle"/>
          </p:nvPr>
        </p:nvSpPr>
        <p:spPr>
          <a:xfrm>
            <a:off x="3302250" y="339963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0" name="Google Shape;550;p16"/>
          <p:cNvSpPr txBox="1"/>
          <p:nvPr>
            <p:ph idx="5" type="subTitle"/>
          </p:nvPr>
        </p:nvSpPr>
        <p:spPr>
          <a:xfrm>
            <a:off x="5888865" y="185592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1" name="Google Shape;551;p16"/>
          <p:cNvSpPr txBox="1"/>
          <p:nvPr>
            <p:ph idx="6" type="subTitle"/>
          </p:nvPr>
        </p:nvSpPr>
        <p:spPr>
          <a:xfrm>
            <a:off x="5888865" y="339963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16"/>
          <p:cNvSpPr txBox="1"/>
          <p:nvPr>
            <p:ph idx="7" type="subTitle"/>
          </p:nvPr>
        </p:nvSpPr>
        <p:spPr>
          <a:xfrm>
            <a:off x="714435" y="1500175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53" name="Google Shape;553;p16"/>
          <p:cNvSpPr txBox="1"/>
          <p:nvPr>
            <p:ph idx="8" type="subTitle"/>
          </p:nvPr>
        </p:nvSpPr>
        <p:spPr>
          <a:xfrm>
            <a:off x="3301650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54" name="Google Shape;554;p16"/>
          <p:cNvSpPr txBox="1"/>
          <p:nvPr>
            <p:ph idx="9" type="subTitle"/>
          </p:nvPr>
        </p:nvSpPr>
        <p:spPr>
          <a:xfrm>
            <a:off x="5888865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55" name="Google Shape;555;p16"/>
          <p:cNvSpPr txBox="1"/>
          <p:nvPr>
            <p:ph idx="13" type="subTitle"/>
          </p:nvPr>
        </p:nvSpPr>
        <p:spPr>
          <a:xfrm>
            <a:off x="713235" y="3040800"/>
            <a:ext cx="25443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56" name="Google Shape;556;p16"/>
          <p:cNvSpPr txBox="1"/>
          <p:nvPr>
            <p:ph idx="14" type="subTitle"/>
          </p:nvPr>
        </p:nvSpPr>
        <p:spPr>
          <a:xfrm>
            <a:off x="3302250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557" name="Google Shape;557;p16"/>
          <p:cNvSpPr txBox="1"/>
          <p:nvPr>
            <p:ph idx="15" type="subTitle"/>
          </p:nvPr>
        </p:nvSpPr>
        <p:spPr>
          <a:xfrm>
            <a:off x="5888865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558" name="Google Shape;558;p16"/>
          <p:cNvGrpSpPr/>
          <p:nvPr/>
        </p:nvGrpSpPr>
        <p:grpSpPr>
          <a:xfrm>
            <a:off x="-383172" y="-137775"/>
            <a:ext cx="9527172" cy="5281350"/>
            <a:chOff x="-383172" y="-137775"/>
            <a:chExt cx="9527172" cy="5281350"/>
          </a:xfrm>
        </p:grpSpPr>
        <p:grpSp>
          <p:nvGrpSpPr>
            <p:cNvPr id="559" name="Google Shape;559;p16"/>
            <p:cNvGrpSpPr/>
            <p:nvPr/>
          </p:nvGrpSpPr>
          <p:grpSpPr>
            <a:xfrm>
              <a:off x="263928" y="193456"/>
              <a:ext cx="346044" cy="346044"/>
              <a:chOff x="855153" y="4553306"/>
              <a:chExt cx="346044" cy="346044"/>
            </a:xfrm>
          </p:grpSpPr>
          <p:grpSp>
            <p:nvGrpSpPr>
              <p:cNvPr id="560" name="Google Shape;560;p16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61" name="Google Shape;561;p1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2" name="Google Shape;562;p1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63" name="Google Shape;563;p16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564" name="Google Shape;564;p1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65" name="Google Shape;565;p1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566" name="Google Shape;566;p16"/>
            <p:cNvSpPr/>
            <p:nvPr/>
          </p:nvSpPr>
          <p:spPr>
            <a:xfrm>
              <a:off x="7459500" y="4714875"/>
              <a:ext cx="1684500" cy="428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7" name="Google Shape;567;p16"/>
            <p:cNvGrpSpPr/>
            <p:nvPr/>
          </p:nvGrpSpPr>
          <p:grpSpPr>
            <a:xfrm>
              <a:off x="-383172" y="321380"/>
              <a:ext cx="826857" cy="1638283"/>
              <a:chOff x="8510803" y="3421192"/>
              <a:chExt cx="826857" cy="1638283"/>
            </a:xfrm>
          </p:grpSpPr>
          <p:sp>
            <p:nvSpPr>
              <p:cNvPr id="568" name="Google Shape;568;p16"/>
              <p:cNvSpPr/>
              <p:nvPr/>
            </p:nvSpPr>
            <p:spPr>
              <a:xfrm>
                <a:off x="8510860" y="4232675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 rot="10800000">
                <a:off x="8510803" y="3421192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6"/>
            <p:cNvSpPr/>
            <p:nvPr/>
          </p:nvSpPr>
          <p:spPr>
            <a:xfrm flipH="1" rot="10800000">
              <a:off x="8492025" y="-137775"/>
              <a:ext cx="594900" cy="25566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3" name="Google Shape;573;p17"/>
          <p:cNvGrpSpPr/>
          <p:nvPr/>
        </p:nvGrpSpPr>
        <p:grpSpPr>
          <a:xfrm>
            <a:off x="-225900" y="-107300"/>
            <a:ext cx="9576169" cy="5612840"/>
            <a:chOff x="-225900" y="-107300"/>
            <a:chExt cx="9576169" cy="5612840"/>
          </a:xfrm>
        </p:grpSpPr>
        <p:sp>
          <p:nvSpPr>
            <p:cNvPr id="574" name="Google Shape;574;p17"/>
            <p:cNvSpPr/>
            <p:nvPr/>
          </p:nvSpPr>
          <p:spPr>
            <a:xfrm flipH="1" rot="10800000">
              <a:off x="-225900" y="-107300"/>
              <a:ext cx="708000" cy="6468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5" name="Google Shape;575;p17"/>
            <p:cNvGrpSpPr/>
            <p:nvPr/>
          </p:nvGrpSpPr>
          <p:grpSpPr>
            <a:xfrm>
              <a:off x="8521249" y="4676519"/>
              <a:ext cx="829020" cy="829020"/>
              <a:chOff x="-849575" y="3995425"/>
              <a:chExt cx="2211900" cy="2211900"/>
            </a:xfrm>
          </p:grpSpPr>
          <p:sp>
            <p:nvSpPr>
              <p:cNvPr id="576" name="Google Shape;576;p17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7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8" name="Google Shape;578;p17"/>
            <p:cNvGrpSpPr/>
            <p:nvPr/>
          </p:nvGrpSpPr>
          <p:grpSpPr>
            <a:xfrm>
              <a:off x="8772900" y="3157175"/>
              <a:ext cx="238800" cy="1170800"/>
              <a:chOff x="8772900" y="3157175"/>
              <a:chExt cx="238800" cy="1170800"/>
            </a:xfrm>
          </p:grpSpPr>
          <p:sp>
            <p:nvSpPr>
              <p:cNvPr id="579" name="Google Shape;579;p17"/>
              <p:cNvSpPr/>
              <p:nvPr/>
            </p:nvSpPr>
            <p:spPr>
              <a:xfrm rot="10800000">
                <a:off x="8772900" y="3478642"/>
                <a:ext cx="238800" cy="206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7"/>
              <p:cNvSpPr/>
              <p:nvPr/>
            </p:nvSpPr>
            <p:spPr>
              <a:xfrm rot="10800000">
                <a:off x="8772900" y="3800108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17"/>
              <p:cNvSpPr/>
              <p:nvPr/>
            </p:nvSpPr>
            <p:spPr>
              <a:xfrm rot="10800000">
                <a:off x="8772900" y="4121575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17"/>
              <p:cNvSpPr/>
              <p:nvPr/>
            </p:nvSpPr>
            <p:spPr>
              <a:xfrm rot="10800000">
                <a:off x="8772900" y="3157175"/>
                <a:ext cx="238800" cy="206400"/>
              </a:xfrm>
              <a:prstGeom prst="triangle">
                <a:avLst>
                  <a:gd fmla="val 50000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17"/>
            <p:cNvGrpSpPr/>
            <p:nvPr/>
          </p:nvGrpSpPr>
          <p:grpSpPr>
            <a:xfrm>
              <a:off x="244753" y="606781"/>
              <a:ext cx="346044" cy="346044"/>
              <a:chOff x="855153" y="4553306"/>
              <a:chExt cx="346044" cy="346044"/>
            </a:xfrm>
          </p:grpSpPr>
          <p:grpSp>
            <p:nvGrpSpPr>
              <p:cNvPr id="584" name="Google Shape;584;p17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585" name="Google Shape;585;p17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6" name="Google Shape;586;p17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87" name="Google Shape;587;p17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588" name="Google Shape;588;p17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89" name="Google Shape;589;p17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2" name="Google Shape;592;p18"/>
          <p:cNvGrpSpPr/>
          <p:nvPr/>
        </p:nvGrpSpPr>
        <p:grpSpPr>
          <a:xfrm>
            <a:off x="0" y="-245020"/>
            <a:ext cx="9514100" cy="5162620"/>
            <a:chOff x="0" y="-245020"/>
            <a:chExt cx="9514100" cy="5162620"/>
          </a:xfrm>
        </p:grpSpPr>
        <p:cxnSp>
          <p:nvCxnSpPr>
            <p:cNvPr id="593" name="Google Shape;593;p18"/>
            <p:cNvCxnSpPr/>
            <p:nvPr/>
          </p:nvCxnSpPr>
          <p:spPr>
            <a:xfrm>
              <a:off x="0" y="4917600"/>
              <a:ext cx="307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94" name="Google Shape;594;p18"/>
            <p:cNvGrpSpPr/>
            <p:nvPr/>
          </p:nvGrpSpPr>
          <p:grpSpPr>
            <a:xfrm>
              <a:off x="8687243" y="-245020"/>
              <a:ext cx="826857" cy="1638283"/>
              <a:chOff x="8618343" y="3421192"/>
              <a:chExt cx="826857" cy="1638283"/>
            </a:xfrm>
          </p:grpSpPr>
          <p:sp>
            <p:nvSpPr>
              <p:cNvPr id="595" name="Google Shape;595;p18"/>
              <p:cNvSpPr/>
              <p:nvPr/>
            </p:nvSpPr>
            <p:spPr>
              <a:xfrm>
                <a:off x="8618400" y="4232675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 rot="10800000">
                <a:off x="8618343" y="3421192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9" name="Google Shape;599;p19"/>
          <p:cNvSpPr txBox="1"/>
          <p:nvPr>
            <p:ph idx="1" type="subTitle"/>
          </p:nvPr>
        </p:nvSpPr>
        <p:spPr>
          <a:xfrm>
            <a:off x="713225" y="1155750"/>
            <a:ext cx="7714800" cy="34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600" name="Google Shape;600;p19"/>
          <p:cNvGrpSpPr/>
          <p:nvPr/>
        </p:nvGrpSpPr>
        <p:grpSpPr>
          <a:xfrm>
            <a:off x="-107155" y="-246275"/>
            <a:ext cx="10335380" cy="5613454"/>
            <a:chOff x="-107155" y="-246275"/>
            <a:chExt cx="10335380" cy="5613454"/>
          </a:xfrm>
        </p:grpSpPr>
        <p:grpSp>
          <p:nvGrpSpPr>
            <p:cNvPr id="601" name="Google Shape;601;p19"/>
            <p:cNvGrpSpPr/>
            <p:nvPr/>
          </p:nvGrpSpPr>
          <p:grpSpPr>
            <a:xfrm>
              <a:off x="8424003" y="4655731"/>
              <a:ext cx="346044" cy="346044"/>
              <a:chOff x="855153" y="4553306"/>
              <a:chExt cx="346044" cy="346044"/>
            </a:xfrm>
          </p:grpSpPr>
          <p:grpSp>
            <p:nvGrpSpPr>
              <p:cNvPr id="602" name="Google Shape;602;p19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603" name="Google Shape;603;p19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4" name="Google Shape;604;p19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05" name="Google Shape;605;p19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606" name="Google Shape;606;p19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07" name="Google Shape;607;p19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608" name="Google Shape;608;p19"/>
            <p:cNvSpPr/>
            <p:nvPr/>
          </p:nvSpPr>
          <p:spPr>
            <a:xfrm>
              <a:off x="-107155" y="4714875"/>
              <a:ext cx="16845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p19"/>
            <p:cNvGrpSpPr/>
            <p:nvPr/>
          </p:nvGrpSpPr>
          <p:grpSpPr>
            <a:xfrm rot="5400000">
              <a:off x="665993" y="4018330"/>
              <a:ext cx="742310" cy="1955388"/>
              <a:chOff x="8239923" y="76200"/>
              <a:chExt cx="742310" cy="1955388"/>
            </a:xfrm>
          </p:grpSpPr>
          <p:sp>
            <p:nvSpPr>
              <p:cNvPr id="610" name="Google Shape;610;p19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19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9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9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9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9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9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9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9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9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9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9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9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19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19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19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19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9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9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9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9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9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9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9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9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9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9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9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9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9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9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9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9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9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9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9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9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9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9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9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" name="Google Shape;650;p19"/>
            <p:cNvGrpSpPr/>
            <p:nvPr/>
          </p:nvGrpSpPr>
          <p:grpSpPr>
            <a:xfrm flipH="1" rot="5400000">
              <a:off x="8316150" y="-1423650"/>
              <a:ext cx="734700" cy="3089450"/>
              <a:chOff x="8599350" y="-558750"/>
              <a:chExt cx="734700" cy="3089450"/>
            </a:xfrm>
          </p:grpSpPr>
          <p:cxnSp>
            <p:nvCxnSpPr>
              <p:cNvPr id="651" name="Google Shape;651;p19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19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19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19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19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19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19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19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19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19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19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662" name="Google Shape;662;p19"/>
            <p:cNvSpPr/>
            <p:nvPr/>
          </p:nvSpPr>
          <p:spPr>
            <a:xfrm>
              <a:off x="8840400" y="698500"/>
              <a:ext cx="734700" cy="734700"/>
            </a:xfrm>
            <a:prstGeom prst="ellipse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0"/>
          <p:cNvSpPr txBox="1"/>
          <p:nvPr>
            <p:ph hasCustomPrompt="1" type="title"/>
          </p:nvPr>
        </p:nvSpPr>
        <p:spPr>
          <a:xfrm>
            <a:off x="798388" y="1248209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5" name="Google Shape;665;p20"/>
          <p:cNvSpPr txBox="1"/>
          <p:nvPr>
            <p:ph idx="1" type="subTitle"/>
          </p:nvPr>
        </p:nvSpPr>
        <p:spPr>
          <a:xfrm>
            <a:off x="798388" y="2045538"/>
            <a:ext cx="3492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6" name="Google Shape;666;p20"/>
          <p:cNvSpPr txBox="1"/>
          <p:nvPr>
            <p:ph hasCustomPrompt="1" idx="2" type="title"/>
          </p:nvPr>
        </p:nvSpPr>
        <p:spPr>
          <a:xfrm>
            <a:off x="2825694" y="2704673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7" name="Google Shape;667;p20"/>
          <p:cNvSpPr txBox="1"/>
          <p:nvPr>
            <p:ph idx="3" type="subTitle"/>
          </p:nvPr>
        </p:nvSpPr>
        <p:spPr>
          <a:xfrm>
            <a:off x="2825694" y="3502291"/>
            <a:ext cx="3492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8" name="Google Shape;668;p20"/>
          <p:cNvSpPr txBox="1"/>
          <p:nvPr>
            <p:ph hasCustomPrompt="1" idx="4" type="title"/>
          </p:nvPr>
        </p:nvSpPr>
        <p:spPr>
          <a:xfrm>
            <a:off x="4853013" y="1248209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20"/>
          <p:cNvSpPr txBox="1"/>
          <p:nvPr>
            <p:ph idx="5" type="subTitle"/>
          </p:nvPr>
        </p:nvSpPr>
        <p:spPr>
          <a:xfrm>
            <a:off x="4853013" y="2045538"/>
            <a:ext cx="3492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0" name="Google Shape;670;p20"/>
          <p:cNvGrpSpPr/>
          <p:nvPr/>
        </p:nvGrpSpPr>
        <p:grpSpPr>
          <a:xfrm>
            <a:off x="-474750" y="241000"/>
            <a:ext cx="9618625" cy="4902600"/>
            <a:chOff x="-474750" y="241000"/>
            <a:chExt cx="9618625" cy="4902600"/>
          </a:xfrm>
        </p:grpSpPr>
        <p:sp>
          <p:nvSpPr>
            <p:cNvPr id="671" name="Google Shape;671;p20"/>
            <p:cNvSpPr/>
            <p:nvPr/>
          </p:nvSpPr>
          <p:spPr>
            <a:xfrm>
              <a:off x="0" y="4906225"/>
              <a:ext cx="2158500" cy="237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2" name="Google Shape;672;p20"/>
            <p:cNvGrpSpPr/>
            <p:nvPr/>
          </p:nvGrpSpPr>
          <p:grpSpPr>
            <a:xfrm>
              <a:off x="8612175" y="241000"/>
              <a:ext cx="238800" cy="1170800"/>
              <a:chOff x="474550" y="1146150"/>
              <a:chExt cx="238800" cy="1170800"/>
            </a:xfrm>
          </p:grpSpPr>
          <p:sp>
            <p:nvSpPr>
              <p:cNvPr id="673" name="Google Shape;673;p20"/>
              <p:cNvSpPr/>
              <p:nvPr/>
            </p:nvSpPr>
            <p:spPr>
              <a:xfrm rot="10800000">
                <a:off x="474550" y="1467617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0"/>
              <p:cNvSpPr/>
              <p:nvPr/>
            </p:nvSpPr>
            <p:spPr>
              <a:xfrm rot="10800000">
                <a:off x="474550" y="1789083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0"/>
              <p:cNvSpPr/>
              <p:nvPr/>
            </p:nvSpPr>
            <p:spPr>
              <a:xfrm rot="10800000">
                <a:off x="474550" y="2110550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0"/>
              <p:cNvSpPr/>
              <p:nvPr/>
            </p:nvSpPr>
            <p:spPr>
              <a:xfrm rot="10800000">
                <a:off x="474550" y="1146150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677" name="Google Shape;677;p20"/>
            <p:cNvCxnSpPr/>
            <p:nvPr/>
          </p:nvCxnSpPr>
          <p:spPr>
            <a:xfrm>
              <a:off x="0" y="378750"/>
              <a:ext cx="307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678" name="Google Shape;678;p20"/>
            <p:cNvGrpSpPr/>
            <p:nvPr/>
          </p:nvGrpSpPr>
          <p:grpSpPr>
            <a:xfrm rot="10800000">
              <a:off x="8430775" y="4430500"/>
              <a:ext cx="713100" cy="713100"/>
              <a:chOff x="0" y="0"/>
              <a:chExt cx="713100" cy="713100"/>
            </a:xfrm>
          </p:grpSpPr>
          <p:sp>
            <p:nvSpPr>
              <p:cNvPr id="679" name="Google Shape;679;p20"/>
              <p:cNvSpPr/>
              <p:nvPr/>
            </p:nvSpPr>
            <p:spPr>
              <a:xfrm>
                <a:off x="0" y="0"/>
                <a:ext cx="461700" cy="461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0"/>
              <p:cNvSpPr/>
              <p:nvPr/>
            </p:nvSpPr>
            <p:spPr>
              <a:xfrm>
                <a:off x="461700" y="461700"/>
                <a:ext cx="251400" cy="25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1" name="Google Shape;681;p20"/>
            <p:cNvSpPr/>
            <p:nvPr/>
          </p:nvSpPr>
          <p:spPr>
            <a:xfrm>
              <a:off x="-474750" y="3721825"/>
              <a:ext cx="949200" cy="949200"/>
            </a:xfrm>
            <a:prstGeom prst="ellipse">
              <a:avLst/>
            </a:prstGeom>
            <a:noFill/>
            <a:ln cap="flat" cmpd="sng" w="762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3"/>
          <p:cNvGrpSpPr/>
          <p:nvPr/>
        </p:nvGrpSpPr>
        <p:grpSpPr>
          <a:xfrm>
            <a:off x="-849575" y="-111050"/>
            <a:ext cx="9993600" cy="6318375"/>
            <a:chOff x="-849575" y="-111050"/>
            <a:chExt cx="9993600" cy="6318375"/>
          </a:xfrm>
        </p:grpSpPr>
        <p:grpSp>
          <p:nvGrpSpPr>
            <p:cNvPr id="77" name="Google Shape;77;p3"/>
            <p:cNvGrpSpPr/>
            <p:nvPr/>
          </p:nvGrpSpPr>
          <p:grpSpPr>
            <a:xfrm>
              <a:off x="8430781" y="2926743"/>
              <a:ext cx="596096" cy="1677262"/>
              <a:chOff x="8430775" y="358806"/>
              <a:chExt cx="633000" cy="1781100"/>
            </a:xfrm>
          </p:grpSpPr>
          <p:sp>
            <p:nvSpPr>
              <p:cNvPr id="78" name="Google Shape;78;p3"/>
              <p:cNvSpPr/>
              <p:nvPr/>
            </p:nvSpPr>
            <p:spPr>
              <a:xfrm rot="10800000">
                <a:off x="8430775" y="358806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 rot="10800000">
                <a:off x="8430775" y="932856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 rot="10800000">
                <a:off x="8430775" y="1506906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-849575" y="3995425"/>
              <a:ext cx="2211900" cy="2211900"/>
              <a:chOff x="-849575" y="3995425"/>
              <a:chExt cx="2211900" cy="221190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" name="Google Shape;84;p3"/>
            <p:cNvSpPr/>
            <p:nvPr/>
          </p:nvSpPr>
          <p:spPr>
            <a:xfrm>
              <a:off x="4727700" y="4745500"/>
              <a:ext cx="4416300" cy="398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5" name="Google Shape;85;p3"/>
            <p:cNvGrpSpPr/>
            <p:nvPr/>
          </p:nvGrpSpPr>
          <p:grpSpPr>
            <a:xfrm>
              <a:off x="713225" y="1549825"/>
              <a:ext cx="238800" cy="1170800"/>
              <a:chOff x="474550" y="1146150"/>
              <a:chExt cx="238800" cy="1170800"/>
            </a:xfrm>
          </p:grpSpPr>
          <p:sp>
            <p:nvSpPr>
              <p:cNvPr id="86" name="Google Shape;86;p3"/>
              <p:cNvSpPr/>
              <p:nvPr/>
            </p:nvSpPr>
            <p:spPr>
              <a:xfrm rot="10800000">
                <a:off x="474550" y="1467617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10800000">
                <a:off x="474550" y="1789083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 rot="10800000">
                <a:off x="474550" y="2110550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 rot="10800000">
                <a:off x="474550" y="1146150"/>
                <a:ext cx="238800" cy="206400"/>
              </a:xfrm>
              <a:prstGeom prst="triangle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>
              <a:off x="-267752" y="-111050"/>
              <a:ext cx="742310" cy="1955388"/>
              <a:chOff x="8239923" y="76200"/>
              <a:chExt cx="742310" cy="1955388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3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3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3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1" name="Google Shape;131;p3"/>
            <p:cNvCxnSpPr/>
            <p:nvPr/>
          </p:nvCxnSpPr>
          <p:spPr>
            <a:xfrm>
              <a:off x="6069625" y="378750"/>
              <a:ext cx="3074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32" name="Google Shape;132;p3"/>
            <p:cNvGrpSpPr/>
            <p:nvPr/>
          </p:nvGrpSpPr>
          <p:grpSpPr>
            <a:xfrm>
              <a:off x="8334128" y="493806"/>
              <a:ext cx="346044" cy="346044"/>
              <a:chOff x="855153" y="4553306"/>
              <a:chExt cx="346044" cy="346044"/>
            </a:xfrm>
          </p:grpSpPr>
          <p:grpSp>
            <p:nvGrpSpPr>
              <p:cNvPr id="133" name="Google Shape;133;p3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134" name="Google Shape;134;p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" name="Google Shape;135;p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6" name="Google Shape;136;p3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137" name="Google Shape;137;p3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8" name="Google Shape;138;p3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sp>
        <p:nvSpPr>
          <p:cNvPr id="139" name="Google Shape;139;p3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0" name="Google Shape;140;p3"/>
          <p:cNvSpPr txBox="1"/>
          <p:nvPr>
            <p:ph hasCustomPrompt="1"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1"/>
          <p:cNvSpPr txBox="1"/>
          <p:nvPr>
            <p:ph type="title"/>
          </p:nvPr>
        </p:nvSpPr>
        <p:spPr>
          <a:xfrm>
            <a:off x="1956750" y="888738"/>
            <a:ext cx="5230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4" name="Google Shape;684;p21"/>
          <p:cNvSpPr txBox="1"/>
          <p:nvPr>
            <p:ph idx="1" type="subTitle"/>
          </p:nvPr>
        </p:nvSpPr>
        <p:spPr>
          <a:xfrm>
            <a:off x="1956750" y="1686949"/>
            <a:ext cx="52305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85" name="Google Shape;685;p21"/>
          <p:cNvGrpSpPr/>
          <p:nvPr/>
        </p:nvGrpSpPr>
        <p:grpSpPr>
          <a:xfrm>
            <a:off x="-211400" y="-145498"/>
            <a:ext cx="10629014" cy="5548318"/>
            <a:chOff x="-211400" y="-145498"/>
            <a:chExt cx="10629014" cy="5548318"/>
          </a:xfrm>
        </p:grpSpPr>
        <p:grpSp>
          <p:nvGrpSpPr>
            <p:cNvPr id="686" name="Google Shape;686;p21"/>
            <p:cNvGrpSpPr/>
            <p:nvPr/>
          </p:nvGrpSpPr>
          <p:grpSpPr>
            <a:xfrm>
              <a:off x="8350578" y="3392776"/>
              <a:ext cx="2067036" cy="1494145"/>
              <a:chOff x="-1737025" y="-43750"/>
              <a:chExt cx="2411100" cy="1742850"/>
            </a:xfrm>
          </p:grpSpPr>
          <p:sp>
            <p:nvSpPr>
              <p:cNvPr id="687" name="Google Shape;687;p21"/>
              <p:cNvSpPr/>
              <p:nvPr/>
            </p:nvSpPr>
            <p:spPr>
              <a:xfrm>
                <a:off x="-1737025" y="933800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-1737025" y="445025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-1737025" y="-43750"/>
                <a:ext cx="2411100" cy="7653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0" name="Google Shape;690;p21"/>
            <p:cNvGrpSpPr/>
            <p:nvPr/>
          </p:nvGrpSpPr>
          <p:grpSpPr>
            <a:xfrm>
              <a:off x="-211400" y="-145498"/>
              <a:ext cx="2116512" cy="604752"/>
              <a:chOff x="-211400" y="-145498"/>
              <a:chExt cx="2116512" cy="604752"/>
            </a:xfrm>
          </p:grpSpPr>
          <p:sp>
            <p:nvSpPr>
              <p:cNvPr id="691" name="Google Shape;691;p21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1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1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5" name="Google Shape;705;p21"/>
            <p:cNvSpPr/>
            <p:nvPr/>
          </p:nvSpPr>
          <p:spPr>
            <a:xfrm rot="5400000">
              <a:off x="525993" y="4108621"/>
              <a:ext cx="633000" cy="1955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21"/>
            <p:cNvGrpSpPr/>
            <p:nvPr/>
          </p:nvGrpSpPr>
          <p:grpSpPr>
            <a:xfrm rot="5400000">
              <a:off x="395144" y="3891930"/>
              <a:ext cx="742310" cy="1955388"/>
              <a:chOff x="8239923" y="76200"/>
              <a:chExt cx="742310" cy="1955388"/>
            </a:xfrm>
          </p:grpSpPr>
          <p:sp>
            <p:nvSpPr>
              <p:cNvPr id="707" name="Google Shape;707;p21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1"/>
            <p:cNvGrpSpPr/>
            <p:nvPr/>
          </p:nvGrpSpPr>
          <p:grpSpPr>
            <a:xfrm>
              <a:off x="8114275" y="91838"/>
              <a:ext cx="633000" cy="1603937"/>
              <a:chOff x="160725" y="3340263"/>
              <a:chExt cx="633000" cy="1603937"/>
            </a:xfrm>
          </p:grpSpPr>
          <p:sp>
            <p:nvSpPr>
              <p:cNvPr id="748" name="Google Shape;748;p21"/>
              <p:cNvSpPr/>
              <p:nvPr/>
            </p:nvSpPr>
            <p:spPr>
              <a:xfrm>
                <a:off x="160725" y="4311200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160725" y="3825731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160725" y="3340263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21"/>
            <p:cNvGrpSpPr/>
            <p:nvPr/>
          </p:nvGrpSpPr>
          <p:grpSpPr>
            <a:xfrm>
              <a:off x="161518" y="426417"/>
              <a:ext cx="826857" cy="1638283"/>
              <a:chOff x="8618343" y="3421192"/>
              <a:chExt cx="826857" cy="1638283"/>
            </a:xfrm>
          </p:grpSpPr>
          <p:sp>
            <p:nvSpPr>
              <p:cNvPr id="752" name="Google Shape;752;p21"/>
              <p:cNvSpPr/>
              <p:nvPr/>
            </p:nvSpPr>
            <p:spPr>
              <a:xfrm>
                <a:off x="8618400" y="4232675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 rot="10800000">
                <a:off x="8618343" y="3421192"/>
                <a:ext cx="826800" cy="826800"/>
              </a:xfrm>
              <a:prstGeom prst="blockArc">
                <a:avLst>
                  <a:gd fmla="val 10800000" name="adj1"/>
                  <a:gd fmla="val 21598679" name="adj2"/>
                  <a:gd fmla="val 18535" name="adj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4" name="Google Shape;754;p21"/>
          <p:cNvSpPr txBox="1"/>
          <p:nvPr/>
        </p:nvSpPr>
        <p:spPr>
          <a:xfrm>
            <a:off x="1959000" y="3480969"/>
            <a:ext cx="52260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2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22"/>
          <p:cNvGrpSpPr/>
          <p:nvPr/>
        </p:nvGrpSpPr>
        <p:grpSpPr>
          <a:xfrm>
            <a:off x="-516359" y="-246275"/>
            <a:ext cx="10744584" cy="5955064"/>
            <a:chOff x="-516359" y="-246275"/>
            <a:chExt cx="10744584" cy="5955064"/>
          </a:xfrm>
        </p:grpSpPr>
        <p:grpSp>
          <p:nvGrpSpPr>
            <p:cNvPr id="757" name="Google Shape;757;p22"/>
            <p:cNvGrpSpPr/>
            <p:nvPr/>
          </p:nvGrpSpPr>
          <p:grpSpPr>
            <a:xfrm>
              <a:off x="-516359" y="4479194"/>
              <a:ext cx="1229595" cy="1229595"/>
              <a:chOff x="-849575" y="3995425"/>
              <a:chExt cx="2211900" cy="2211900"/>
            </a:xfrm>
          </p:grpSpPr>
          <p:sp>
            <p:nvSpPr>
              <p:cNvPr id="758" name="Google Shape;758;p22"/>
              <p:cNvSpPr/>
              <p:nvPr/>
            </p:nvSpPr>
            <p:spPr>
              <a:xfrm>
                <a:off x="-849575" y="3995425"/>
                <a:ext cx="2211900" cy="2211900"/>
              </a:xfrm>
              <a:prstGeom prst="ellipse">
                <a:avLst/>
              </a:prstGeom>
              <a:noFill/>
              <a:ln cap="flat" cmpd="sng" w="381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2"/>
              <p:cNvSpPr/>
              <p:nvPr/>
            </p:nvSpPr>
            <p:spPr>
              <a:xfrm>
                <a:off x="-650625" y="4194375"/>
                <a:ext cx="1814100" cy="181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0" name="Google Shape;760;p22"/>
            <p:cNvGrpSpPr/>
            <p:nvPr/>
          </p:nvGrpSpPr>
          <p:grpSpPr>
            <a:xfrm flipH="1" rot="5400000">
              <a:off x="8316150" y="-1423650"/>
              <a:ext cx="734700" cy="3089450"/>
              <a:chOff x="8599350" y="-558750"/>
              <a:chExt cx="734700" cy="3089450"/>
            </a:xfrm>
          </p:grpSpPr>
          <p:cxnSp>
            <p:nvCxnSpPr>
              <p:cNvPr id="761" name="Google Shape;761;p22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22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22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22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22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22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22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22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22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22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22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772" name="Google Shape;772;p22"/>
            <p:cNvSpPr/>
            <p:nvPr/>
          </p:nvSpPr>
          <p:spPr>
            <a:xfrm>
              <a:off x="-377350" y="3556000"/>
              <a:ext cx="734700" cy="734700"/>
            </a:xfrm>
            <a:prstGeom prst="ellipse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23"/>
          <p:cNvGrpSpPr/>
          <p:nvPr/>
        </p:nvGrpSpPr>
        <p:grpSpPr>
          <a:xfrm>
            <a:off x="-345025" y="-355950"/>
            <a:ext cx="9898950" cy="5564704"/>
            <a:chOff x="-345025" y="-355950"/>
            <a:chExt cx="9898950" cy="5564704"/>
          </a:xfrm>
        </p:grpSpPr>
        <p:grpSp>
          <p:nvGrpSpPr>
            <p:cNvPr id="775" name="Google Shape;775;p23"/>
            <p:cNvGrpSpPr/>
            <p:nvPr/>
          </p:nvGrpSpPr>
          <p:grpSpPr>
            <a:xfrm>
              <a:off x="0" y="-355950"/>
              <a:ext cx="9553925" cy="5499550"/>
              <a:chOff x="0" y="-355950"/>
              <a:chExt cx="9553925" cy="5499550"/>
            </a:xfrm>
          </p:grpSpPr>
          <p:sp>
            <p:nvSpPr>
              <p:cNvPr id="776" name="Google Shape;776;p23"/>
              <p:cNvSpPr/>
              <p:nvPr/>
            </p:nvSpPr>
            <p:spPr>
              <a:xfrm>
                <a:off x="0" y="0"/>
                <a:ext cx="2158500" cy="2373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7" name="Google Shape;777;p23"/>
              <p:cNvGrpSpPr/>
              <p:nvPr/>
            </p:nvGrpSpPr>
            <p:grpSpPr>
              <a:xfrm>
                <a:off x="228636" y="539500"/>
                <a:ext cx="238800" cy="1170800"/>
                <a:chOff x="474550" y="1146150"/>
                <a:chExt cx="238800" cy="1170800"/>
              </a:xfrm>
            </p:grpSpPr>
            <p:sp>
              <p:nvSpPr>
                <p:cNvPr id="778" name="Google Shape;778;p23"/>
                <p:cNvSpPr/>
                <p:nvPr/>
              </p:nvSpPr>
              <p:spPr>
                <a:xfrm rot="10800000">
                  <a:off x="474550" y="1467617"/>
                  <a:ext cx="238800" cy="2064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23"/>
                <p:cNvSpPr/>
                <p:nvPr/>
              </p:nvSpPr>
              <p:spPr>
                <a:xfrm rot="10800000">
                  <a:off x="474550" y="1789083"/>
                  <a:ext cx="238800" cy="2064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23"/>
                <p:cNvSpPr/>
                <p:nvPr/>
              </p:nvSpPr>
              <p:spPr>
                <a:xfrm rot="10800000">
                  <a:off x="474550" y="2110550"/>
                  <a:ext cx="238800" cy="2064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23"/>
                <p:cNvSpPr/>
                <p:nvPr/>
              </p:nvSpPr>
              <p:spPr>
                <a:xfrm rot="10800000">
                  <a:off x="474550" y="1146150"/>
                  <a:ext cx="238800" cy="2064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82" name="Google Shape;782;p23"/>
              <p:cNvGrpSpPr/>
              <p:nvPr/>
            </p:nvGrpSpPr>
            <p:grpSpPr>
              <a:xfrm rot="10800000">
                <a:off x="8430775" y="4430500"/>
                <a:ext cx="713100" cy="713100"/>
                <a:chOff x="0" y="0"/>
                <a:chExt cx="713100" cy="713100"/>
              </a:xfrm>
            </p:grpSpPr>
            <p:sp>
              <p:nvSpPr>
                <p:cNvPr id="783" name="Google Shape;783;p23"/>
                <p:cNvSpPr/>
                <p:nvPr/>
              </p:nvSpPr>
              <p:spPr>
                <a:xfrm>
                  <a:off x="0" y="0"/>
                  <a:ext cx="461700" cy="4617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3"/>
                <p:cNvSpPr/>
                <p:nvPr/>
              </p:nvSpPr>
              <p:spPr>
                <a:xfrm>
                  <a:off x="461700" y="461700"/>
                  <a:ext cx="251400" cy="2514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85" name="Google Shape;785;p23"/>
              <p:cNvSpPr/>
              <p:nvPr/>
            </p:nvSpPr>
            <p:spPr>
              <a:xfrm>
                <a:off x="8604725" y="-355950"/>
                <a:ext cx="949200" cy="949200"/>
              </a:xfrm>
              <a:prstGeom prst="ellipse">
                <a:avLst/>
              </a:prstGeom>
              <a:noFill/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6" name="Google Shape;786;p23"/>
            <p:cNvGrpSpPr/>
            <p:nvPr/>
          </p:nvGrpSpPr>
          <p:grpSpPr>
            <a:xfrm>
              <a:off x="-345025" y="4604002"/>
              <a:ext cx="2116512" cy="604752"/>
              <a:chOff x="-211400" y="-145498"/>
              <a:chExt cx="2116512" cy="604752"/>
            </a:xfrm>
          </p:grpSpPr>
          <p:sp>
            <p:nvSpPr>
              <p:cNvPr id="787" name="Google Shape;787;p23"/>
              <p:cNvSpPr/>
              <p:nvPr/>
            </p:nvSpPr>
            <p:spPr>
              <a:xfrm>
                <a:off x="-21140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3"/>
              <p:cNvSpPr/>
              <p:nvPr/>
            </p:nvSpPr>
            <p:spPr>
              <a:xfrm>
                <a:off x="9095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3"/>
              <p:cNvSpPr/>
              <p:nvPr/>
            </p:nvSpPr>
            <p:spPr>
              <a:xfrm>
                <a:off x="393304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3"/>
              <p:cNvSpPr/>
              <p:nvPr/>
            </p:nvSpPr>
            <p:spPr>
              <a:xfrm>
                <a:off x="695656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3"/>
              <p:cNvSpPr/>
              <p:nvPr/>
            </p:nvSpPr>
            <p:spPr>
              <a:xfrm>
                <a:off x="998008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3"/>
              <p:cNvSpPr/>
              <p:nvPr/>
            </p:nvSpPr>
            <p:spPr>
              <a:xfrm>
                <a:off x="1300360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23"/>
              <p:cNvSpPr/>
              <p:nvPr/>
            </p:nvSpPr>
            <p:spPr>
              <a:xfrm>
                <a:off x="1602712" y="-145498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23"/>
              <p:cNvSpPr/>
              <p:nvPr/>
            </p:nvSpPr>
            <p:spPr>
              <a:xfrm>
                <a:off x="-21140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3"/>
              <p:cNvSpPr/>
              <p:nvPr/>
            </p:nvSpPr>
            <p:spPr>
              <a:xfrm>
                <a:off x="9095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3"/>
              <p:cNvSpPr/>
              <p:nvPr/>
            </p:nvSpPr>
            <p:spPr>
              <a:xfrm>
                <a:off x="393304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3"/>
              <p:cNvSpPr/>
              <p:nvPr/>
            </p:nvSpPr>
            <p:spPr>
              <a:xfrm>
                <a:off x="695656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3"/>
              <p:cNvSpPr/>
              <p:nvPr/>
            </p:nvSpPr>
            <p:spPr>
              <a:xfrm>
                <a:off x="998008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3"/>
              <p:cNvSpPr/>
              <p:nvPr/>
            </p:nvSpPr>
            <p:spPr>
              <a:xfrm>
                <a:off x="1300360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3"/>
              <p:cNvSpPr/>
              <p:nvPr/>
            </p:nvSpPr>
            <p:spPr>
              <a:xfrm>
                <a:off x="1602712" y="156854"/>
                <a:ext cx="302400" cy="302400"/>
              </a:xfrm>
              <a:prstGeom prst="rect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4"/>
          <p:cNvSpPr txBox="1"/>
          <p:nvPr>
            <p:ph idx="1" type="body"/>
          </p:nvPr>
        </p:nvSpPr>
        <p:spPr>
          <a:xfrm>
            <a:off x="720000" y="1139551"/>
            <a:ext cx="7704000" cy="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4" name="Google Shape;144;p4"/>
          <p:cNvGrpSpPr/>
          <p:nvPr/>
        </p:nvGrpSpPr>
        <p:grpSpPr>
          <a:xfrm>
            <a:off x="0" y="0"/>
            <a:ext cx="9581497" cy="5367179"/>
            <a:chOff x="0" y="0"/>
            <a:chExt cx="9581497" cy="5367179"/>
          </a:xfrm>
        </p:grpSpPr>
        <p:grpSp>
          <p:nvGrpSpPr>
            <p:cNvPr id="145" name="Google Shape;145;p4"/>
            <p:cNvGrpSpPr/>
            <p:nvPr/>
          </p:nvGrpSpPr>
          <p:grpSpPr>
            <a:xfrm>
              <a:off x="8430778" y="193456"/>
              <a:ext cx="346044" cy="346044"/>
              <a:chOff x="855153" y="4553306"/>
              <a:chExt cx="346044" cy="346044"/>
            </a:xfrm>
          </p:grpSpPr>
          <p:grpSp>
            <p:nvGrpSpPr>
              <p:cNvPr id="146" name="Google Shape;146;p4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147" name="Google Shape;147;p4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" name="Google Shape;148;p4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9" name="Google Shape;149;p4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150" name="Google Shape;150;p4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1" name="Google Shape;151;p4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2" name="Google Shape;152;p4"/>
            <p:cNvGrpSpPr/>
            <p:nvPr/>
          </p:nvGrpSpPr>
          <p:grpSpPr>
            <a:xfrm>
              <a:off x="0" y="0"/>
              <a:ext cx="713100" cy="713100"/>
              <a:chOff x="0" y="0"/>
              <a:chExt cx="713100" cy="713100"/>
            </a:xfrm>
          </p:grpSpPr>
          <p:sp>
            <p:nvSpPr>
              <p:cNvPr id="153" name="Google Shape;153;p4"/>
              <p:cNvSpPr/>
              <p:nvPr/>
            </p:nvSpPr>
            <p:spPr>
              <a:xfrm>
                <a:off x="0" y="0"/>
                <a:ext cx="461700" cy="461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461700" y="461700"/>
                <a:ext cx="251400" cy="25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5" name="Google Shape;155;p4"/>
            <p:cNvSpPr/>
            <p:nvPr/>
          </p:nvSpPr>
          <p:spPr>
            <a:xfrm>
              <a:off x="7459500" y="4714875"/>
              <a:ext cx="16845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6" name="Google Shape;156;p4"/>
            <p:cNvGrpSpPr/>
            <p:nvPr/>
          </p:nvGrpSpPr>
          <p:grpSpPr>
            <a:xfrm rot="5400000">
              <a:off x="8232648" y="4018330"/>
              <a:ext cx="742310" cy="1955388"/>
              <a:chOff x="8239923" y="76200"/>
              <a:chExt cx="742310" cy="1955388"/>
            </a:xfrm>
          </p:grpSpPr>
          <p:sp>
            <p:nvSpPr>
              <p:cNvPr id="157" name="Google Shape;157;p4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4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4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5"/>
          <p:cNvSpPr txBox="1"/>
          <p:nvPr>
            <p:ph idx="1" type="subTitle"/>
          </p:nvPr>
        </p:nvSpPr>
        <p:spPr>
          <a:xfrm>
            <a:off x="4923136" y="2596776"/>
            <a:ext cx="25056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5"/>
          <p:cNvSpPr txBox="1"/>
          <p:nvPr>
            <p:ph idx="2" type="subTitle"/>
          </p:nvPr>
        </p:nvSpPr>
        <p:spPr>
          <a:xfrm>
            <a:off x="1715269" y="2596776"/>
            <a:ext cx="2505600" cy="16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5"/>
          <p:cNvSpPr txBox="1"/>
          <p:nvPr>
            <p:ph idx="3" type="subTitle"/>
          </p:nvPr>
        </p:nvSpPr>
        <p:spPr>
          <a:xfrm>
            <a:off x="1715269" y="2203703"/>
            <a:ext cx="2505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02" name="Google Shape;202;p5"/>
          <p:cNvSpPr txBox="1"/>
          <p:nvPr>
            <p:ph idx="4" type="subTitle"/>
          </p:nvPr>
        </p:nvSpPr>
        <p:spPr>
          <a:xfrm>
            <a:off x="4923136" y="2203703"/>
            <a:ext cx="2505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Josefin Sans"/>
              <a:buNone/>
              <a:defRPr b="1" sz="24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grpSp>
        <p:nvGrpSpPr>
          <p:cNvPr id="203" name="Google Shape;203;p5"/>
          <p:cNvGrpSpPr/>
          <p:nvPr/>
        </p:nvGrpSpPr>
        <p:grpSpPr>
          <a:xfrm>
            <a:off x="-1089300" y="-246275"/>
            <a:ext cx="10176225" cy="5535325"/>
            <a:chOff x="-1089300" y="-246275"/>
            <a:chExt cx="10176225" cy="5535325"/>
          </a:xfrm>
        </p:grpSpPr>
        <p:sp>
          <p:nvSpPr>
            <p:cNvPr id="204" name="Google Shape;204;p5"/>
            <p:cNvSpPr/>
            <p:nvPr/>
          </p:nvSpPr>
          <p:spPr>
            <a:xfrm>
              <a:off x="8492025" y="3918950"/>
              <a:ext cx="594900" cy="13701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" name="Google Shape;205;p5"/>
            <p:cNvGrpSpPr/>
            <p:nvPr/>
          </p:nvGrpSpPr>
          <p:grpSpPr>
            <a:xfrm flipH="1" rot="10800000">
              <a:off x="0" y="4430400"/>
              <a:ext cx="713100" cy="713100"/>
              <a:chOff x="0" y="0"/>
              <a:chExt cx="713100" cy="713100"/>
            </a:xfrm>
          </p:grpSpPr>
          <p:sp>
            <p:nvSpPr>
              <p:cNvPr id="206" name="Google Shape;206;p5"/>
              <p:cNvSpPr/>
              <p:nvPr/>
            </p:nvSpPr>
            <p:spPr>
              <a:xfrm>
                <a:off x="0" y="0"/>
                <a:ext cx="461700" cy="461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461700" y="461700"/>
                <a:ext cx="251400" cy="25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5"/>
            <p:cNvGrpSpPr/>
            <p:nvPr/>
          </p:nvGrpSpPr>
          <p:grpSpPr>
            <a:xfrm rot="-5400000">
              <a:off x="88075" y="-1423650"/>
              <a:ext cx="734700" cy="3089450"/>
              <a:chOff x="8599350" y="-558750"/>
              <a:chExt cx="734700" cy="3089450"/>
            </a:xfrm>
          </p:grpSpPr>
          <p:cxnSp>
            <p:nvCxnSpPr>
              <p:cNvPr id="209" name="Google Shape;209;p5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5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5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5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5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5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5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5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5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9" name="Google Shape;219;p5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22" name="Google Shape;222;p6"/>
          <p:cNvGrpSpPr/>
          <p:nvPr/>
        </p:nvGrpSpPr>
        <p:grpSpPr>
          <a:xfrm>
            <a:off x="0" y="0"/>
            <a:ext cx="9254721" cy="5143500"/>
            <a:chOff x="0" y="0"/>
            <a:chExt cx="9254721" cy="5143500"/>
          </a:xfrm>
        </p:grpSpPr>
        <p:grpSp>
          <p:nvGrpSpPr>
            <p:cNvPr id="223" name="Google Shape;223;p6"/>
            <p:cNvGrpSpPr/>
            <p:nvPr/>
          </p:nvGrpSpPr>
          <p:grpSpPr>
            <a:xfrm>
              <a:off x="8664178" y="323581"/>
              <a:ext cx="346044" cy="346044"/>
              <a:chOff x="855153" y="4553306"/>
              <a:chExt cx="346044" cy="346044"/>
            </a:xfrm>
          </p:grpSpPr>
          <p:grpSp>
            <p:nvGrpSpPr>
              <p:cNvPr id="224" name="Google Shape;224;p6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225" name="Google Shape;225;p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6" name="Google Shape;226;p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27" name="Google Shape;227;p6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228" name="Google Shape;228;p6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29" name="Google Shape;229;p6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30" name="Google Shape;230;p6"/>
            <p:cNvSpPr/>
            <p:nvPr/>
          </p:nvSpPr>
          <p:spPr>
            <a:xfrm flipH="1" rot="10800000">
              <a:off x="0" y="4728600"/>
              <a:ext cx="414900" cy="41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459500" y="0"/>
              <a:ext cx="1684500" cy="214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6"/>
            <p:cNvGrpSpPr/>
            <p:nvPr/>
          </p:nvGrpSpPr>
          <p:grpSpPr>
            <a:xfrm>
              <a:off x="8864816" y="3060791"/>
              <a:ext cx="389905" cy="1955388"/>
              <a:chOff x="-113331" y="3103816"/>
              <a:chExt cx="389905" cy="1955388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-113331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62872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239074" y="3103816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-113331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62872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6"/>
              <p:cNvSpPr/>
              <p:nvPr/>
            </p:nvSpPr>
            <p:spPr>
              <a:xfrm>
                <a:off x="239074" y="338147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/>
              <p:nvPr/>
            </p:nvSpPr>
            <p:spPr>
              <a:xfrm>
                <a:off x="-113331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6"/>
              <p:cNvSpPr/>
              <p:nvPr/>
            </p:nvSpPr>
            <p:spPr>
              <a:xfrm>
                <a:off x="62872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6"/>
              <p:cNvSpPr/>
              <p:nvPr/>
            </p:nvSpPr>
            <p:spPr>
              <a:xfrm>
                <a:off x="239074" y="365912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6"/>
              <p:cNvSpPr/>
              <p:nvPr/>
            </p:nvSpPr>
            <p:spPr>
              <a:xfrm>
                <a:off x="-113331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6"/>
              <p:cNvSpPr/>
              <p:nvPr/>
            </p:nvSpPr>
            <p:spPr>
              <a:xfrm>
                <a:off x="62872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6"/>
              <p:cNvSpPr/>
              <p:nvPr/>
            </p:nvSpPr>
            <p:spPr>
              <a:xfrm>
                <a:off x="239074" y="3936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/>
              <p:nvPr/>
            </p:nvSpPr>
            <p:spPr>
              <a:xfrm>
                <a:off x="-113331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6"/>
              <p:cNvSpPr/>
              <p:nvPr/>
            </p:nvSpPr>
            <p:spPr>
              <a:xfrm>
                <a:off x="62872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6"/>
              <p:cNvSpPr/>
              <p:nvPr/>
            </p:nvSpPr>
            <p:spPr>
              <a:xfrm>
                <a:off x="239074" y="4188741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6"/>
              <p:cNvSpPr/>
              <p:nvPr/>
            </p:nvSpPr>
            <p:spPr>
              <a:xfrm>
                <a:off x="-113331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6"/>
              <p:cNvSpPr/>
              <p:nvPr/>
            </p:nvSpPr>
            <p:spPr>
              <a:xfrm>
                <a:off x="62872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6"/>
              <p:cNvSpPr/>
              <p:nvPr/>
            </p:nvSpPr>
            <p:spPr>
              <a:xfrm>
                <a:off x="239074" y="446639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/>
              <p:nvPr/>
            </p:nvSpPr>
            <p:spPr>
              <a:xfrm>
                <a:off x="-113331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6"/>
              <p:cNvSpPr/>
              <p:nvPr/>
            </p:nvSpPr>
            <p:spPr>
              <a:xfrm>
                <a:off x="62872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6"/>
              <p:cNvSpPr/>
              <p:nvPr/>
            </p:nvSpPr>
            <p:spPr>
              <a:xfrm>
                <a:off x="239074" y="474404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6"/>
              <p:cNvSpPr/>
              <p:nvPr/>
            </p:nvSpPr>
            <p:spPr>
              <a:xfrm>
                <a:off x="-113331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>
                <a:off x="62872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>
                <a:off x="239074" y="502170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7"/>
          <p:cNvGrpSpPr/>
          <p:nvPr/>
        </p:nvGrpSpPr>
        <p:grpSpPr>
          <a:xfrm>
            <a:off x="0" y="-66900"/>
            <a:ext cx="9429675" cy="5556588"/>
            <a:chOff x="0" y="-66900"/>
            <a:chExt cx="9429675" cy="5556588"/>
          </a:xfrm>
        </p:grpSpPr>
        <p:sp>
          <p:nvSpPr>
            <p:cNvPr id="259" name="Google Shape;259;p7"/>
            <p:cNvSpPr/>
            <p:nvPr/>
          </p:nvSpPr>
          <p:spPr>
            <a:xfrm rot="5400000">
              <a:off x="-750" y="750"/>
              <a:ext cx="2342400" cy="2340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0" name="Google Shape;260;p7"/>
            <p:cNvGrpSpPr/>
            <p:nvPr/>
          </p:nvGrpSpPr>
          <p:grpSpPr>
            <a:xfrm>
              <a:off x="1264275" y="-66900"/>
              <a:ext cx="8165400" cy="5556588"/>
              <a:chOff x="1264275" y="-66900"/>
              <a:chExt cx="8165400" cy="5556588"/>
            </a:xfrm>
          </p:grpSpPr>
          <p:grpSp>
            <p:nvGrpSpPr>
              <p:cNvPr id="261" name="Google Shape;261;p7"/>
              <p:cNvGrpSpPr/>
              <p:nvPr/>
            </p:nvGrpSpPr>
            <p:grpSpPr>
              <a:xfrm rot="5400000">
                <a:off x="1849100" y="4208263"/>
                <a:ext cx="696600" cy="1866250"/>
                <a:chOff x="-321525" y="1497000"/>
                <a:chExt cx="696600" cy="1866250"/>
              </a:xfrm>
            </p:grpSpPr>
            <p:sp>
              <p:nvSpPr>
                <p:cNvPr id="262" name="Google Shape;262;p7"/>
                <p:cNvSpPr/>
                <p:nvPr/>
              </p:nvSpPr>
              <p:spPr>
                <a:xfrm>
                  <a:off x="-321525" y="2081825"/>
                  <a:ext cx="696600" cy="696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7"/>
                <p:cNvSpPr/>
                <p:nvPr/>
              </p:nvSpPr>
              <p:spPr>
                <a:xfrm>
                  <a:off x="-167025" y="1497000"/>
                  <a:ext cx="387600" cy="3876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7"/>
                <p:cNvSpPr/>
                <p:nvPr/>
              </p:nvSpPr>
              <p:spPr>
                <a:xfrm>
                  <a:off x="-167025" y="2975650"/>
                  <a:ext cx="387600" cy="3876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5" name="Google Shape;265;p7"/>
              <p:cNvSpPr/>
              <p:nvPr/>
            </p:nvSpPr>
            <p:spPr>
              <a:xfrm>
                <a:off x="8480475" y="-66900"/>
                <a:ext cx="949200" cy="949200"/>
              </a:xfrm>
              <a:prstGeom prst="ellipse">
                <a:avLst/>
              </a:prstGeom>
              <a:noFill/>
              <a:ln cap="flat" cmpd="sng" w="7620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" name="Google Shape;266;p7"/>
              <p:cNvGrpSpPr/>
              <p:nvPr/>
            </p:nvGrpSpPr>
            <p:grpSpPr>
              <a:xfrm>
                <a:off x="7076125" y="4604000"/>
                <a:ext cx="1354650" cy="183600"/>
                <a:chOff x="7076125" y="4604000"/>
                <a:chExt cx="1354650" cy="183600"/>
              </a:xfrm>
            </p:grpSpPr>
            <p:sp>
              <p:nvSpPr>
                <p:cNvPr id="267" name="Google Shape;267;p7"/>
                <p:cNvSpPr/>
                <p:nvPr/>
              </p:nvSpPr>
              <p:spPr>
                <a:xfrm>
                  <a:off x="824717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7"/>
                <p:cNvSpPr/>
                <p:nvPr/>
              </p:nvSpPr>
              <p:spPr>
                <a:xfrm>
                  <a:off x="785682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7"/>
                <p:cNvSpPr/>
                <p:nvPr/>
              </p:nvSpPr>
              <p:spPr>
                <a:xfrm>
                  <a:off x="746647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7"/>
                <p:cNvSpPr/>
                <p:nvPr/>
              </p:nvSpPr>
              <p:spPr>
                <a:xfrm>
                  <a:off x="7076125" y="4604000"/>
                  <a:ext cx="183600" cy="18360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271" name="Google Shape;271;p7"/>
          <p:cNvSpPr txBox="1"/>
          <p:nvPr>
            <p:ph type="title"/>
          </p:nvPr>
        </p:nvSpPr>
        <p:spPr>
          <a:xfrm>
            <a:off x="4135975" y="882300"/>
            <a:ext cx="4294800" cy="10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2" name="Google Shape;272;p7"/>
          <p:cNvSpPr txBox="1"/>
          <p:nvPr>
            <p:ph idx="1" type="subTitle"/>
          </p:nvPr>
        </p:nvSpPr>
        <p:spPr>
          <a:xfrm>
            <a:off x="4135975" y="19629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unito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73" name="Google Shape;273;p7"/>
          <p:cNvSpPr/>
          <p:nvPr>
            <p:ph idx="2" type="pic"/>
          </p:nvPr>
        </p:nvSpPr>
        <p:spPr>
          <a:xfrm>
            <a:off x="713225" y="539500"/>
            <a:ext cx="32928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76" name="Google Shape;276;p8"/>
          <p:cNvGrpSpPr/>
          <p:nvPr/>
        </p:nvGrpSpPr>
        <p:grpSpPr>
          <a:xfrm>
            <a:off x="288428" y="-275881"/>
            <a:ext cx="9293069" cy="5225935"/>
            <a:chOff x="288428" y="-275881"/>
            <a:chExt cx="9293069" cy="5225935"/>
          </a:xfrm>
        </p:grpSpPr>
        <p:grpSp>
          <p:nvGrpSpPr>
            <p:cNvPr id="277" name="Google Shape;277;p8"/>
            <p:cNvGrpSpPr/>
            <p:nvPr/>
          </p:nvGrpSpPr>
          <p:grpSpPr>
            <a:xfrm>
              <a:off x="288428" y="4604006"/>
              <a:ext cx="346044" cy="346044"/>
              <a:chOff x="855153" y="4553306"/>
              <a:chExt cx="346044" cy="346044"/>
            </a:xfrm>
          </p:grpSpPr>
          <p:grpSp>
            <p:nvGrpSpPr>
              <p:cNvPr id="278" name="Google Shape;278;p8"/>
              <p:cNvGrpSpPr/>
              <p:nvPr/>
            </p:nvGrpSpPr>
            <p:grpSpPr>
              <a:xfrm>
                <a:off x="905847" y="4604000"/>
                <a:ext cx="244655" cy="244655"/>
                <a:chOff x="3191725" y="206650"/>
                <a:chExt cx="734700" cy="734700"/>
              </a:xfrm>
            </p:grpSpPr>
            <p:cxnSp>
              <p:nvCxnSpPr>
                <p:cNvPr id="279" name="Google Shape;279;p8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0" name="Google Shape;280;p8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1" name="Google Shape;281;p8"/>
              <p:cNvGrpSpPr/>
              <p:nvPr/>
            </p:nvGrpSpPr>
            <p:grpSpPr>
              <a:xfrm rot="2700000">
                <a:off x="905830" y="4603983"/>
                <a:ext cx="244690" cy="244690"/>
                <a:chOff x="3191725" y="206650"/>
                <a:chExt cx="734700" cy="734700"/>
              </a:xfrm>
            </p:grpSpPr>
            <p:cxnSp>
              <p:nvCxnSpPr>
                <p:cNvPr id="282" name="Google Shape;282;p8"/>
                <p:cNvCxnSpPr/>
                <p:nvPr/>
              </p:nvCxnSpPr>
              <p:spPr>
                <a:xfrm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3" name="Google Shape;283;p8"/>
                <p:cNvCxnSpPr/>
                <p:nvPr/>
              </p:nvCxnSpPr>
              <p:spPr>
                <a:xfrm rot="5400000">
                  <a:off x="3191725" y="206650"/>
                  <a:ext cx="734700" cy="734700"/>
                </a:xfrm>
                <a:prstGeom prst="straightConnector1">
                  <a:avLst/>
                </a:pr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sp>
          <p:nvSpPr>
            <p:cNvPr id="284" name="Google Shape;284;p8"/>
            <p:cNvSpPr/>
            <p:nvPr/>
          </p:nvSpPr>
          <p:spPr>
            <a:xfrm flipH="1" rot="10800000">
              <a:off x="7459500" y="-52278"/>
              <a:ext cx="1684500" cy="428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5" name="Google Shape;285;p8"/>
            <p:cNvGrpSpPr/>
            <p:nvPr/>
          </p:nvGrpSpPr>
          <p:grpSpPr>
            <a:xfrm flipH="1" rot="5400000">
              <a:off x="8232648" y="-882420"/>
              <a:ext cx="742310" cy="1955388"/>
              <a:chOff x="8239923" y="76200"/>
              <a:chExt cx="742310" cy="1955388"/>
            </a:xfrm>
          </p:grpSpPr>
          <p:sp>
            <p:nvSpPr>
              <p:cNvPr id="286" name="Google Shape;286;p8"/>
              <p:cNvSpPr/>
              <p:nvPr/>
            </p:nvSpPr>
            <p:spPr>
              <a:xfrm>
                <a:off x="823992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8"/>
              <p:cNvSpPr/>
              <p:nvPr/>
            </p:nvSpPr>
            <p:spPr>
              <a:xfrm>
                <a:off x="8416126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8592328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8768531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8944733" y="76200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823992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8416126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8592328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8768531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8944733" y="353854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823992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8"/>
              <p:cNvSpPr/>
              <p:nvPr/>
            </p:nvSpPr>
            <p:spPr>
              <a:xfrm>
                <a:off x="8416126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8"/>
              <p:cNvSpPr/>
              <p:nvPr/>
            </p:nvSpPr>
            <p:spPr>
              <a:xfrm>
                <a:off x="8592328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8"/>
              <p:cNvSpPr/>
              <p:nvPr/>
            </p:nvSpPr>
            <p:spPr>
              <a:xfrm>
                <a:off x="8768531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8"/>
              <p:cNvSpPr/>
              <p:nvPr/>
            </p:nvSpPr>
            <p:spPr>
              <a:xfrm>
                <a:off x="8944733" y="63150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8"/>
              <p:cNvSpPr/>
              <p:nvPr/>
            </p:nvSpPr>
            <p:spPr>
              <a:xfrm>
                <a:off x="823992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8"/>
              <p:cNvSpPr/>
              <p:nvPr/>
            </p:nvSpPr>
            <p:spPr>
              <a:xfrm>
                <a:off x="8416126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8"/>
              <p:cNvSpPr/>
              <p:nvPr/>
            </p:nvSpPr>
            <p:spPr>
              <a:xfrm>
                <a:off x="8592328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8"/>
              <p:cNvSpPr/>
              <p:nvPr/>
            </p:nvSpPr>
            <p:spPr>
              <a:xfrm>
                <a:off x="8768531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8"/>
              <p:cNvSpPr/>
              <p:nvPr/>
            </p:nvSpPr>
            <p:spPr>
              <a:xfrm>
                <a:off x="8944733" y="90916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8"/>
              <p:cNvSpPr/>
              <p:nvPr/>
            </p:nvSpPr>
            <p:spPr>
              <a:xfrm>
                <a:off x="823992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8"/>
              <p:cNvSpPr/>
              <p:nvPr/>
            </p:nvSpPr>
            <p:spPr>
              <a:xfrm>
                <a:off x="8416126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8"/>
              <p:cNvSpPr/>
              <p:nvPr/>
            </p:nvSpPr>
            <p:spPr>
              <a:xfrm>
                <a:off x="8592328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8768531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8"/>
              <p:cNvSpPr/>
              <p:nvPr/>
            </p:nvSpPr>
            <p:spPr>
              <a:xfrm>
                <a:off x="8944733" y="1161125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823992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8416126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8592328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8768531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8"/>
              <p:cNvSpPr/>
              <p:nvPr/>
            </p:nvSpPr>
            <p:spPr>
              <a:xfrm>
                <a:off x="8944733" y="1438779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8"/>
              <p:cNvSpPr/>
              <p:nvPr/>
            </p:nvSpPr>
            <p:spPr>
              <a:xfrm>
                <a:off x="823992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8416126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8"/>
              <p:cNvSpPr/>
              <p:nvPr/>
            </p:nvSpPr>
            <p:spPr>
              <a:xfrm>
                <a:off x="8592328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8"/>
              <p:cNvSpPr/>
              <p:nvPr/>
            </p:nvSpPr>
            <p:spPr>
              <a:xfrm>
                <a:off x="8768531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8944733" y="1716433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8"/>
              <p:cNvSpPr/>
              <p:nvPr/>
            </p:nvSpPr>
            <p:spPr>
              <a:xfrm>
                <a:off x="823992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8"/>
              <p:cNvSpPr/>
              <p:nvPr/>
            </p:nvSpPr>
            <p:spPr>
              <a:xfrm>
                <a:off x="8416126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8"/>
              <p:cNvSpPr/>
              <p:nvPr/>
            </p:nvSpPr>
            <p:spPr>
              <a:xfrm>
                <a:off x="8592328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8"/>
              <p:cNvSpPr/>
              <p:nvPr/>
            </p:nvSpPr>
            <p:spPr>
              <a:xfrm>
                <a:off x="8768531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8"/>
              <p:cNvSpPr/>
              <p:nvPr/>
            </p:nvSpPr>
            <p:spPr>
              <a:xfrm>
                <a:off x="8944733" y="1994088"/>
                <a:ext cx="37500" cy="375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8"/>
            <p:cNvGrpSpPr/>
            <p:nvPr/>
          </p:nvGrpSpPr>
          <p:grpSpPr>
            <a:xfrm>
              <a:off x="8469359" y="3346117"/>
              <a:ext cx="633000" cy="1603937"/>
              <a:chOff x="713225" y="3202463"/>
              <a:chExt cx="633000" cy="1603937"/>
            </a:xfrm>
          </p:grpSpPr>
          <p:sp>
            <p:nvSpPr>
              <p:cNvPr id="327" name="Google Shape;327;p8"/>
              <p:cNvSpPr/>
              <p:nvPr/>
            </p:nvSpPr>
            <p:spPr>
              <a:xfrm>
                <a:off x="713225" y="4173400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8"/>
              <p:cNvSpPr/>
              <p:nvPr/>
            </p:nvSpPr>
            <p:spPr>
              <a:xfrm>
                <a:off x="713225" y="3687931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8"/>
              <p:cNvSpPr/>
              <p:nvPr/>
            </p:nvSpPr>
            <p:spPr>
              <a:xfrm>
                <a:off x="713225" y="3202463"/>
                <a:ext cx="633000" cy="633000"/>
              </a:xfrm>
              <a:prstGeom prst="pie">
                <a:avLst>
                  <a:gd fmla="val 0" name="adj1"/>
                  <a:gd fmla="val 10780269" name="adj2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2" name="Google Shape;33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33" name="Google Shape;333;p9"/>
          <p:cNvGrpSpPr/>
          <p:nvPr/>
        </p:nvGrpSpPr>
        <p:grpSpPr>
          <a:xfrm>
            <a:off x="-1089300" y="0"/>
            <a:ext cx="10233175" cy="5446240"/>
            <a:chOff x="-1089300" y="0"/>
            <a:chExt cx="10233175" cy="5446240"/>
          </a:xfrm>
        </p:grpSpPr>
        <p:grpSp>
          <p:nvGrpSpPr>
            <p:cNvPr id="334" name="Google Shape;334;p9"/>
            <p:cNvGrpSpPr/>
            <p:nvPr/>
          </p:nvGrpSpPr>
          <p:grpSpPr>
            <a:xfrm flipH="1">
              <a:off x="8430775" y="0"/>
              <a:ext cx="713100" cy="713100"/>
              <a:chOff x="0" y="0"/>
              <a:chExt cx="713100" cy="713100"/>
            </a:xfrm>
          </p:grpSpPr>
          <p:sp>
            <p:nvSpPr>
              <p:cNvPr id="335" name="Google Shape;335;p9"/>
              <p:cNvSpPr/>
              <p:nvPr/>
            </p:nvSpPr>
            <p:spPr>
              <a:xfrm>
                <a:off x="0" y="0"/>
                <a:ext cx="461700" cy="4617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9"/>
              <p:cNvSpPr/>
              <p:nvPr/>
            </p:nvSpPr>
            <p:spPr>
              <a:xfrm>
                <a:off x="461700" y="461700"/>
                <a:ext cx="251400" cy="251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7" name="Google Shape;337;p9"/>
            <p:cNvGrpSpPr/>
            <p:nvPr/>
          </p:nvGrpSpPr>
          <p:grpSpPr>
            <a:xfrm rot="-5400000">
              <a:off x="88075" y="3534165"/>
              <a:ext cx="734700" cy="3089450"/>
              <a:chOff x="8599350" y="-558750"/>
              <a:chExt cx="734700" cy="3089450"/>
            </a:xfrm>
          </p:grpSpPr>
          <p:cxnSp>
            <p:nvCxnSpPr>
              <p:cNvPr id="338" name="Google Shape;338;p9"/>
              <p:cNvCxnSpPr/>
              <p:nvPr/>
            </p:nvCxnSpPr>
            <p:spPr>
              <a:xfrm rot="5400000">
                <a:off x="8599350" y="-5587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9"/>
              <p:cNvCxnSpPr/>
              <p:nvPr/>
            </p:nvCxnSpPr>
            <p:spPr>
              <a:xfrm rot="5400000">
                <a:off x="8599350" y="-2647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9"/>
              <p:cNvCxnSpPr/>
              <p:nvPr/>
            </p:nvCxnSpPr>
            <p:spPr>
              <a:xfrm rot="5400000">
                <a:off x="8599350" y="293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9"/>
              <p:cNvCxnSpPr/>
              <p:nvPr/>
            </p:nvCxnSpPr>
            <p:spPr>
              <a:xfrm rot="5400000">
                <a:off x="8599350" y="3234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9"/>
              <p:cNvCxnSpPr/>
              <p:nvPr/>
            </p:nvCxnSpPr>
            <p:spPr>
              <a:xfrm rot="5400000">
                <a:off x="8599350" y="6174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9"/>
              <p:cNvCxnSpPr/>
              <p:nvPr/>
            </p:nvCxnSpPr>
            <p:spPr>
              <a:xfrm rot="5400000">
                <a:off x="8599350" y="9115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9"/>
              <p:cNvCxnSpPr/>
              <p:nvPr/>
            </p:nvCxnSpPr>
            <p:spPr>
              <a:xfrm rot="5400000">
                <a:off x="8599350" y="12055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9"/>
              <p:cNvCxnSpPr/>
              <p:nvPr/>
            </p:nvCxnSpPr>
            <p:spPr>
              <a:xfrm rot="5400000">
                <a:off x="8599350" y="149960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9"/>
              <p:cNvCxnSpPr/>
              <p:nvPr/>
            </p:nvCxnSpPr>
            <p:spPr>
              <a:xfrm rot="5400000">
                <a:off x="8599350" y="1793650"/>
                <a:ext cx="734700" cy="734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9"/>
              <p:cNvCxnSpPr/>
              <p:nvPr/>
            </p:nvCxnSpPr>
            <p:spPr>
              <a:xfrm flipH="1">
                <a:off x="8890175" y="2095075"/>
                <a:ext cx="435600" cy="435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9"/>
              <p:cNvCxnSpPr/>
              <p:nvPr/>
            </p:nvCxnSpPr>
            <p:spPr>
              <a:xfrm flipH="1">
                <a:off x="9184975" y="2391800"/>
                <a:ext cx="138900" cy="13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49" name="Google Shape;349;p9"/>
            <p:cNvGrpSpPr/>
            <p:nvPr/>
          </p:nvGrpSpPr>
          <p:grpSpPr>
            <a:xfrm rot="10800000">
              <a:off x="-378550" y="183188"/>
              <a:ext cx="696600" cy="1866250"/>
              <a:chOff x="-321525" y="1497000"/>
              <a:chExt cx="696600" cy="1866250"/>
            </a:xfrm>
          </p:grpSpPr>
          <p:sp>
            <p:nvSpPr>
              <p:cNvPr id="350" name="Google Shape;350;p9"/>
              <p:cNvSpPr/>
              <p:nvPr/>
            </p:nvSpPr>
            <p:spPr>
              <a:xfrm>
                <a:off x="-321525" y="2081825"/>
                <a:ext cx="696600" cy="6966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9"/>
              <p:cNvSpPr/>
              <p:nvPr/>
            </p:nvSpPr>
            <p:spPr>
              <a:xfrm>
                <a:off x="-167025" y="1497000"/>
                <a:ext cx="387600" cy="387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9"/>
              <p:cNvSpPr/>
              <p:nvPr/>
            </p:nvSpPr>
            <p:spPr>
              <a:xfrm>
                <a:off x="-167025" y="2975650"/>
                <a:ext cx="387600" cy="387600"/>
              </a:xfrm>
              <a:prstGeom prst="ellipse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b="1" sz="3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25.jpg"/><Relationship Id="rId7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24"/>
          <p:cNvSpPr txBox="1"/>
          <p:nvPr>
            <p:ph type="ctrTitle"/>
          </p:nvPr>
        </p:nvSpPr>
        <p:spPr>
          <a:xfrm>
            <a:off x="1335000" y="1318050"/>
            <a:ext cx="64740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PHARMACEUTICAL INDUSTRY</a:t>
            </a:r>
            <a:endParaRPr/>
          </a:p>
        </p:txBody>
      </p:sp>
      <p:sp>
        <p:nvSpPr>
          <p:cNvPr id="806" name="Google Shape;806;p24"/>
          <p:cNvSpPr txBox="1"/>
          <p:nvPr>
            <p:ph idx="1" type="subTitle"/>
          </p:nvPr>
        </p:nvSpPr>
        <p:spPr>
          <a:xfrm>
            <a:off x="2265600" y="3349650"/>
            <a:ext cx="4612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Cash Cows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33"/>
          <p:cNvPicPr preferRelativeResize="0"/>
          <p:nvPr/>
        </p:nvPicPr>
        <p:blipFill rotWithShape="1">
          <a:blip r:embed="rId3">
            <a:alphaModFix/>
          </a:blip>
          <a:srcRect b="25026" l="0" r="0" t="26168"/>
          <a:stretch/>
        </p:blipFill>
        <p:spPr>
          <a:xfrm>
            <a:off x="3500438" y="315474"/>
            <a:ext cx="2143125" cy="10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33"/>
          <p:cNvSpPr txBox="1"/>
          <p:nvPr>
            <p:ph idx="6" type="subTitle"/>
          </p:nvPr>
        </p:nvSpPr>
        <p:spPr>
          <a:xfrm>
            <a:off x="779075" y="2457375"/>
            <a:ext cx="79908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History: </a:t>
            </a:r>
            <a:r>
              <a:rPr b="0" lang="en"/>
              <a:t>Founded in 1849 by Charles Pfizer</a:t>
            </a:r>
            <a:endParaRPr b="0"/>
          </a:p>
        </p:txBody>
      </p:sp>
      <p:sp>
        <p:nvSpPr>
          <p:cNvPr id="906" name="Google Shape;906;p33"/>
          <p:cNvSpPr txBox="1"/>
          <p:nvPr>
            <p:ph idx="4" type="subTitle"/>
          </p:nvPr>
        </p:nvSpPr>
        <p:spPr>
          <a:xfrm>
            <a:off x="797750" y="1456651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Ticker: </a:t>
            </a:r>
            <a:r>
              <a:rPr b="0" lang="en"/>
              <a:t>PFE</a:t>
            </a:r>
            <a:endParaRPr b="0"/>
          </a:p>
        </p:txBody>
      </p:sp>
      <p:sp>
        <p:nvSpPr>
          <p:cNvPr id="907" name="Google Shape;907;p33"/>
          <p:cNvSpPr txBox="1"/>
          <p:nvPr>
            <p:ph idx="5" type="subTitle"/>
          </p:nvPr>
        </p:nvSpPr>
        <p:spPr>
          <a:xfrm>
            <a:off x="797750" y="1923450"/>
            <a:ext cx="26922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Location: </a:t>
            </a:r>
            <a:r>
              <a:rPr b="0" lang="en"/>
              <a:t>New York City</a:t>
            </a:r>
            <a:endParaRPr b="0"/>
          </a:p>
        </p:txBody>
      </p:sp>
      <p:sp>
        <p:nvSpPr>
          <p:cNvPr id="908" name="Google Shape;908;p33"/>
          <p:cNvSpPr txBox="1"/>
          <p:nvPr>
            <p:ph idx="6" type="subTitle"/>
          </p:nvPr>
        </p:nvSpPr>
        <p:spPr>
          <a:xfrm>
            <a:off x="812225" y="2963125"/>
            <a:ext cx="24597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Cap: </a:t>
            </a:r>
            <a:r>
              <a:rPr b="0" lang="en"/>
              <a:t>$161.61B</a:t>
            </a:r>
            <a:endParaRPr b="0"/>
          </a:p>
        </p:txBody>
      </p:sp>
      <p:sp>
        <p:nvSpPr>
          <p:cNvPr id="909" name="Google Shape;909;p33"/>
          <p:cNvSpPr txBox="1"/>
          <p:nvPr>
            <p:ph idx="6" type="subTitle"/>
          </p:nvPr>
        </p:nvSpPr>
        <p:spPr>
          <a:xfrm>
            <a:off x="5202525" y="1361425"/>
            <a:ext cx="3287400" cy="3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Pfizer Inc</a:t>
            </a:r>
            <a:r>
              <a:rPr b="0" lang="en"/>
              <a:t>. is a leading global pharmaceutical and </a:t>
            </a:r>
            <a:r>
              <a:rPr lang="en"/>
              <a:t>biotechnology</a:t>
            </a:r>
            <a:r>
              <a:rPr b="0" lang="en"/>
              <a:t> company focused on developing and delivering </a:t>
            </a:r>
            <a:r>
              <a:rPr lang="en"/>
              <a:t>innovative medicines and vaccines</a:t>
            </a:r>
            <a:r>
              <a:rPr b="0" lang="en"/>
              <a:t>. With a diverse portfolio that addresses </a:t>
            </a:r>
            <a:r>
              <a:rPr lang="en"/>
              <a:t>various therapeutic areas</a:t>
            </a:r>
            <a:r>
              <a:rPr b="0" lang="en"/>
              <a:t>, including oncology, immunology, and infectious diseases, Pfizer is committed to improving patient health worldwide.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4"/>
          <p:cNvSpPr txBox="1"/>
          <p:nvPr>
            <p:ph idx="2" type="subTitle"/>
          </p:nvPr>
        </p:nvSpPr>
        <p:spPr>
          <a:xfrm>
            <a:off x="1091175" y="1775075"/>
            <a:ext cx="25056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 sz="1400"/>
              <a:t>he percentage of revenue allocated for Research and Development can indicate potential growth, innovation, and long-term success. </a:t>
            </a:r>
            <a:endParaRPr sz="1400"/>
          </a:p>
        </p:txBody>
      </p:sp>
      <p:sp>
        <p:nvSpPr>
          <p:cNvPr id="915" name="Google Shape;915;p34"/>
          <p:cNvSpPr txBox="1"/>
          <p:nvPr>
            <p:ph idx="3" type="subTitle"/>
          </p:nvPr>
        </p:nvSpPr>
        <p:spPr>
          <a:xfrm>
            <a:off x="1091169" y="1289078"/>
            <a:ext cx="2505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R&amp;D Investments</a:t>
            </a:r>
            <a:endParaRPr sz="1800"/>
          </a:p>
        </p:txBody>
      </p:sp>
      <p:pic>
        <p:nvPicPr>
          <p:cNvPr id="916" name="Google Shape;916;p34"/>
          <p:cNvPicPr preferRelativeResize="0"/>
          <p:nvPr/>
        </p:nvPicPr>
        <p:blipFill rotWithShape="1">
          <a:blip r:embed="rId3">
            <a:alphaModFix/>
          </a:blip>
          <a:srcRect b="25026" l="0" r="0" t="26168"/>
          <a:stretch/>
        </p:blipFill>
        <p:spPr>
          <a:xfrm>
            <a:off x="3500438" y="315474"/>
            <a:ext cx="2143125" cy="10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34"/>
          <p:cNvSpPr txBox="1"/>
          <p:nvPr>
            <p:ph idx="2" type="subTitle"/>
          </p:nvPr>
        </p:nvSpPr>
        <p:spPr>
          <a:xfrm>
            <a:off x="1167375" y="3432900"/>
            <a:ext cx="25056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Pfizer committed $10.58B to R&amp;D in 2023, about 13.5% of their revenue.</a:t>
            </a:r>
            <a:endParaRPr sz="1400"/>
          </a:p>
        </p:txBody>
      </p:sp>
      <p:sp>
        <p:nvSpPr>
          <p:cNvPr id="918" name="Google Shape;918;p34"/>
          <p:cNvSpPr txBox="1"/>
          <p:nvPr>
            <p:ph idx="2" type="subTitle"/>
          </p:nvPr>
        </p:nvSpPr>
        <p:spPr>
          <a:xfrm>
            <a:off x="5164975" y="1754425"/>
            <a:ext cx="29055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Pfizer showcases significant scientific advancements in respiratory and infectious diseases.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 FDA approves multiple Pfizer vaccines for </a:t>
            </a:r>
            <a:r>
              <a:rPr lang="en" sz="1400"/>
              <a:t>treatments</a:t>
            </a:r>
            <a:r>
              <a:rPr lang="en" sz="1400"/>
              <a:t> regarding adults and adolescents. </a:t>
            </a:r>
            <a:endParaRPr sz="1400"/>
          </a:p>
        </p:txBody>
      </p:sp>
      <p:sp>
        <p:nvSpPr>
          <p:cNvPr id="919" name="Google Shape;919;p34"/>
          <p:cNvSpPr txBox="1"/>
          <p:nvPr>
            <p:ph idx="3" type="subTitle"/>
          </p:nvPr>
        </p:nvSpPr>
        <p:spPr>
          <a:xfrm>
            <a:off x="5220050" y="1289075"/>
            <a:ext cx="27741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Recent Developments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35"/>
          <p:cNvPicPr preferRelativeResize="0"/>
          <p:nvPr/>
        </p:nvPicPr>
        <p:blipFill rotWithShape="1">
          <a:blip r:embed="rId3">
            <a:alphaModFix/>
          </a:blip>
          <a:srcRect b="25026" l="0" r="0" t="26168"/>
          <a:stretch/>
        </p:blipFill>
        <p:spPr>
          <a:xfrm>
            <a:off x="3500438" y="315474"/>
            <a:ext cx="2143125" cy="10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35"/>
          <p:cNvSpPr txBox="1"/>
          <p:nvPr>
            <p:ph idx="7" type="subTitle"/>
          </p:nvPr>
        </p:nvSpPr>
        <p:spPr>
          <a:xfrm>
            <a:off x="714435" y="1500175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Price: $28.52 </a:t>
            </a:r>
            <a:endParaRPr/>
          </a:p>
        </p:txBody>
      </p:sp>
      <p:sp>
        <p:nvSpPr>
          <p:cNvPr id="926" name="Google Shape;926;p35"/>
          <p:cNvSpPr txBox="1"/>
          <p:nvPr>
            <p:ph idx="8" type="subTitle"/>
          </p:nvPr>
        </p:nvSpPr>
        <p:spPr>
          <a:xfrm>
            <a:off x="3301650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 Ratio: 0.99</a:t>
            </a:r>
            <a:endParaRPr/>
          </a:p>
        </p:txBody>
      </p:sp>
      <p:sp>
        <p:nvSpPr>
          <p:cNvPr id="927" name="Google Shape;927;p35"/>
          <p:cNvSpPr txBox="1"/>
          <p:nvPr>
            <p:ph idx="9" type="subTitle"/>
          </p:nvPr>
        </p:nvSpPr>
        <p:spPr>
          <a:xfrm>
            <a:off x="5888865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Margin: 25.2%</a:t>
            </a:r>
            <a:endParaRPr/>
          </a:p>
        </p:txBody>
      </p:sp>
      <p:sp>
        <p:nvSpPr>
          <p:cNvPr id="928" name="Google Shape;928;p35"/>
          <p:cNvSpPr txBox="1"/>
          <p:nvPr>
            <p:ph idx="13" type="subTitle"/>
          </p:nvPr>
        </p:nvSpPr>
        <p:spPr>
          <a:xfrm>
            <a:off x="713235" y="3040800"/>
            <a:ext cx="25443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P/E Ratio: 38.03</a:t>
            </a:r>
            <a:endParaRPr/>
          </a:p>
        </p:txBody>
      </p:sp>
      <p:sp>
        <p:nvSpPr>
          <p:cNvPr id="929" name="Google Shape;929;p35"/>
          <p:cNvSpPr txBox="1"/>
          <p:nvPr>
            <p:ph idx="14" type="subTitle"/>
          </p:nvPr>
        </p:nvSpPr>
        <p:spPr>
          <a:xfrm>
            <a:off x="3302250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EBITDA: $18.39B</a:t>
            </a:r>
            <a:endParaRPr/>
          </a:p>
        </p:txBody>
      </p:sp>
      <p:sp>
        <p:nvSpPr>
          <p:cNvPr id="930" name="Google Shape;930;p35"/>
          <p:cNvSpPr txBox="1"/>
          <p:nvPr>
            <p:ph idx="15" type="subTitle"/>
          </p:nvPr>
        </p:nvSpPr>
        <p:spPr>
          <a:xfrm>
            <a:off x="5888865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 Revenue: $17.73B</a:t>
            </a:r>
            <a:endParaRPr/>
          </a:p>
        </p:txBody>
      </p:sp>
      <p:sp>
        <p:nvSpPr>
          <p:cNvPr id="931" name="Google Shape;931;p35"/>
          <p:cNvSpPr txBox="1"/>
          <p:nvPr>
            <p:ph idx="1" type="subTitle"/>
          </p:nvPr>
        </p:nvSpPr>
        <p:spPr>
          <a:xfrm>
            <a:off x="714435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Pfizer’s 52-week range is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25.20 - 31.24.</a:t>
            </a:r>
            <a:endParaRPr sz="1400"/>
          </a:p>
        </p:txBody>
      </p:sp>
      <p:sp>
        <p:nvSpPr>
          <p:cNvPr id="932" name="Google Shape;932;p35"/>
          <p:cNvSpPr txBox="1"/>
          <p:nvPr>
            <p:ph idx="1" type="subTitle"/>
          </p:nvPr>
        </p:nvSpPr>
        <p:spPr>
          <a:xfrm>
            <a:off x="3301660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Pfizer’s PEG Ratio indicates that the stock is fairly valued. </a:t>
            </a:r>
            <a:endParaRPr sz="1400"/>
          </a:p>
        </p:txBody>
      </p:sp>
      <p:sp>
        <p:nvSpPr>
          <p:cNvPr id="933" name="Google Shape;933;p35"/>
          <p:cNvSpPr txBox="1"/>
          <p:nvPr>
            <p:ph idx="1" type="subTitle"/>
          </p:nvPr>
        </p:nvSpPr>
        <p:spPr>
          <a:xfrm>
            <a:off x="5916460" y="188206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profit margin is markedly higher than Q2. Margins are boosted by patented </a:t>
            </a:r>
            <a:r>
              <a:rPr lang="en" sz="1400"/>
              <a:t>products</a:t>
            </a:r>
            <a:r>
              <a:rPr lang="en" sz="1400"/>
              <a:t> in this industry.</a:t>
            </a:r>
            <a:endParaRPr sz="1400"/>
          </a:p>
        </p:txBody>
      </p:sp>
      <p:sp>
        <p:nvSpPr>
          <p:cNvPr id="934" name="Google Shape;934;p35"/>
          <p:cNvSpPr txBox="1"/>
          <p:nvPr>
            <p:ph idx="1" type="subTitle"/>
          </p:nvPr>
        </p:nvSpPr>
        <p:spPr>
          <a:xfrm>
            <a:off x="759760" y="34988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P/E ratio is above 30, showing high growth and earnings expectations.</a:t>
            </a:r>
            <a:endParaRPr sz="1400"/>
          </a:p>
        </p:txBody>
      </p:sp>
      <p:sp>
        <p:nvSpPr>
          <p:cNvPr id="935" name="Google Shape;935;p35"/>
          <p:cNvSpPr txBox="1"/>
          <p:nvPr>
            <p:ph idx="1" type="subTitle"/>
          </p:nvPr>
        </p:nvSpPr>
        <p:spPr>
          <a:xfrm>
            <a:off x="3302260" y="35212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Displays Pfizer’s enormous operational efficiency and performance alongside financial health.</a:t>
            </a:r>
            <a:endParaRPr sz="1400"/>
          </a:p>
        </p:txBody>
      </p:sp>
      <p:sp>
        <p:nvSpPr>
          <p:cNvPr id="936" name="Google Shape;936;p35"/>
          <p:cNvSpPr txBox="1"/>
          <p:nvPr>
            <p:ph idx="1" type="subTitle"/>
          </p:nvPr>
        </p:nvSpPr>
        <p:spPr>
          <a:xfrm>
            <a:off x="5960085" y="357686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Illustrates how active the company is and aids in predicting future growth.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350" y="0"/>
            <a:ext cx="5706322" cy="5143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37"/>
          <p:cNvSpPr txBox="1"/>
          <p:nvPr>
            <p:ph idx="2" type="title"/>
          </p:nvPr>
        </p:nvSpPr>
        <p:spPr>
          <a:xfrm>
            <a:off x="4145988" y="1769363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47" name="Google Shape;947;p37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MERCK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38"/>
          <p:cNvSpPr txBox="1"/>
          <p:nvPr>
            <p:ph idx="6" type="subTitle"/>
          </p:nvPr>
        </p:nvSpPr>
        <p:spPr>
          <a:xfrm>
            <a:off x="779075" y="2457375"/>
            <a:ext cx="79908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History: </a:t>
            </a:r>
            <a:r>
              <a:rPr b="0" lang="en"/>
              <a:t>Founded in 1668 in Germany</a:t>
            </a:r>
            <a:endParaRPr b="0"/>
          </a:p>
        </p:txBody>
      </p:sp>
      <p:sp>
        <p:nvSpPr>
          <p:cNvPr id="953" name="Google Shape;953;p38"/>
          <p:cNvSpPr txBox="1"/>
          <p:nvPr>
            <p:ph idx="4" type="subTitle"/>
          </p:nvPr>
        </p:nvSpPr>
        <p:spPr>
          <a:xfrm>
            <a:off x="797750" y="1456651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Ticker: </a:t>
            </a:r>
            <a:r>
              <a:rPr b="0" lang="en"/>
              <a:t>MRK</a:t>
            </a:r>
            <a:endParaRPr b="0"/>
          </a:p>
        </p:txBody>
      </p:sp>
      <p:sp>
        <p:nvSpPr>
          <p:cNvPr id="954" name="Google Shape;954;p38"/>
          <p:cNvSpPr txBox="1"/>
          <p:nvPr>
            <p:ph idx="5" type="subTitle"/>
          </p:nvPr>
        </p:nvSpPr>
        <p:spPr>
          <a:xfrm>
            <a:off x="797750" y="1923450"/>
            <a:ext cx="26922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Location: </a:t>
            </a:r>
            <a:r>
              <a:rPr b="0" lang="en"/>
              <a:t>Rahway, NJ</a:t>
            </a:r>
            <a:endParaRPr b="0"/>
          </a:p>
        </p:txBody>
      </p:sp>
      <p:sp>
        <p:nvSpPr>
          <p:cNvPr id="955" name="Google Shape;955;p38"/>
          <p:cNvSpPr txBox="1"/>
          <p:nvPr>
            <p:ph idx="6" type="subTitle"/>
          </p:nvPr>
        </p:nvSpPr>
        <p:spPr>
          <a:xfrm>
            <a:off x="812225" y="2963125"/>
            <a:ext cx="24597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Cap: </a:t>
            </a:r>
            <a:r>
              <a:rPr b="0" lang="en"/>
              <a:t>$265.72B</a:t>
            </a:r>
            <a:endParaRPr b="0"/>
          </a:p>
        </p:txBody>
      </p:sp>
      <p:sp>
        <p:nvSpPr>
          <p:cNvPr id="956" name="Google Shape;956;p38"/>
          <p:cNvSpPr txBox="1"/>
          <p:nvPr>
            <p:ph idx="6" type="subTitle"/>
          </p:nvPr>
        </p:nvSpPr>
        <p:spPr>
          <a:xfrm>
            <a:off x="5202525" y="1361425"/>
            <a:ext cx="3287400" cy="3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Merck &amp; Co., Inc</a:t>
            </a:r>
            <a:r>
              <a:rPr b="0" lang="en" sz="1400"/>
              <a:t>. is a leading global healthcare company recognized for its innovative pharmaceuticals and vaccines, with a strong focus on oncology, vaccines, infectious diseases, and cardiovascular health. What sets Merck apart from other pharmaceutical companies is its commitment to</a:t>
            </a:r>
            <a:r>
              <a:rPr lang="en" sz="1400"/>
              <a:t> extensive research and development,</a:t>
            </a:r>
            <a:r>
              <a:rPr b="0" lang="en" sz="1400"/>
              <a:t> which is exemplified by its robust pipeline aimed at addressing unmet medical needs, along with a strong emphasis on </a:t>
            </a:r>
            <a:r>
              <a:rPr lang="en" sz="1400"/>
              <a:t>sustainable practices</a:t>
            </a:r>
            <a:r>
              <a:rPr b="0" lang="en" sz="1400"/>
              <a:t> and </a:t>
            </a:r>
            <a:r>
              <a:rPr lang="en" sz="1400"/>
              <a:t>access</a:t>
            </a:r>
            <a:r>
              <a:rPr b="0" lang="en" sz="1400"/>
              <a:t> to medicines.</a:t>
            </a:r>
            <a:endParaRPr b="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957" name="Google Shape;9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13" y="277750"/>
            <a:ext cx="2539576" cy="7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9"/>
          <p:cNvSpPr txBox="1"/>
          <p:nvPr>
            <p:ph idx="2" type="subTitle"/>
          </p:nvPr>
        </p:nvSpPr>
        <p:spPr>
          <a:xfrm>
            <a:off x="786375" y="1775075"/>
            <a:ext cx="32469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Heavy R&amp;D investments in new drugs &amp; vaccines - $30.5B for 2023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Strategic partnerships </a:t>
            </a:r>
            <a:r>
              <a:rPr lang="en" sz="1400"/>
              <a:t>with</a:t>
            </a:r>
            <a:r>
              <a:rPr lang="en" sz="1400"/>
              <a:t> governments, universities, and other firms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Prioritize high-value special medications in oncology &amp; immunizations to gain better demand and margins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3" name="Google Shape;963;p39"/>
          <p:cNvSpPr txBox="1"/>
          <p:nvPr>
            <p:ph idx="3" type="subTitle"/>
          </p:nvPr>
        </p:nvSpPr>
        <p:spPr>
          <a:xfrm>
            <a:off x="1091169" y="1289078"/>
            <a:ext cx="2505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Business Model</a:t>
            </a:r>
            <a:endParaRPr sz="1800"/>
          </a:p>
        </p:txBody>
      </p:sp>
      <p:sp>
        <p:nvSpPr>
          <p:cNvPr id="964" name="Google Shape;964;p39"/>
          <p:cNvSpPr txBox="1"/>
          <p:nvPr>
            <p:ph idx="2" type="subTitle"/>
          </p:nvPr>
        </p:nvSpPr>
        <p:spPr>
          <a:xfrm>
            <a:off x="4960950" y="1754425"/>
            <a:ext cx="32469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Developed Gardasil which protects against HPV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Formulated Keytruda, an </a:t>
            </a:r>
            <a:r>
              <a:rPr lang="en" sz="1400"/>
              <a:t>immunotherapy</a:t>
            </a:r>
            <a:r>
              <a:rPr lang="en" sz="1400"/>
              <a:t> drug that treats forms of cancer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Multiple R&amp;D centers worldwide - Boston, Ireland, Singapore, etc.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100+ R&amp;D Programs</a:t>
            </a:r>
            <a:endParaRPr sz="1400"/>
          </a:p>
        </p:txBody>
      </p:sp>
      <p:sp>
        <p:nvSpPr>
          <p:cNvPr id="965" name="Google Shape;965;p39"/>
          <p:cNvSpPr txBox="1"/>
          <p:nvPr>
            <p:ph idx="3" type="subTitle"/>
          </p:nvPr>
        </p:nvSpPr>
        <p:spPr>
          <a:xfrm>
            <a:off x="5220050" y="1289075"/>
            <a:ext cx="27741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Recent Developments</a:t>
            </a:r>
            <a:endParaRPr sz="1800"/>
          </a:p>
        </p:txBody>
      </p:sp>
      <p:pic>
        <p:nvPicPr>
          <p:cNvPr id="966" name="Google Shape;9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13" y="277750"/>
            <a:ext cx="2539576" cy="7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0"/>
          <p:cNvSpPr txBox="1"/>
          <p:nvPr>
            <p:ph idx="7" type="subTitle"/>
          </p:nvPr>
        </p:nvSpPr>
        <p:spPr>
          <a:xfrm>
            <a:off x="714435" y="1500175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Price: $104.3</a:t>
            </a:r>
            <a:endParaRPr/>
          </a:p>
        </p:txBody>
      </p:sp>
      <p:sp>
        <p:nvSpPr>
          <p:cNvPr id="972" name="Google Shape;972;p40"/>
          <p:cNvSpPr txBox="1"/>
          <p:nvPr>
            <p:ph idx="8" type="subTitle"/>
          </p:nvPr>
        </p:nvSpPr>
        <p:spPr>
          <a:xfrm>
            <a:off x="3301650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 Ratio: 1.55</a:t>
            </a:r>
            <a:endParaRPr/>
          </a:p>
        </p:txBody>
      </p:sp>
      <p:sp>
        <p:nvSpPr>
          <p:cNvPr id="973" name="Google Shape;973;p40"/>
          <p:cNvSpPr txBox="1"/>
          <p:nvPr>
            <p:ph idx="9" type="subTitle"/>
          </p:nvPr>
        </p:nvSpPr>
        <p:spPr>
          <a:xfrm>
            <a:off x="5888865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Margin: 18.9%</a:t>
            </a:r>
            <a:endParaRPr/>
          </a:p>
        </p:txBody>
      </p:sp>
      <p:sp>
        <p:nvSpPr>
          <p:cNvPr id="974" name="Google Shape;974;p40"/>
          <p:cNvSpPr txBox="1"/>
          <p:nvPr>
            <p:ph idx="13" type="subTitle"/>
          </p:nvPr>
        </p:nvSpPr>
        <p:spPr>
          <a:xfrm>
            <a:off x="713235" y="3040800"/>
            <a:ext cx="25443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P/E Ratio: 19.2</a:t>
            </a:r>
            <a:endParaRPr/>
          </a:p>
        </p:txBody>
      </p:sp>
      <p:sp>
        <p:nvSpPr>
          <p:cNvPr id="975" name="Google Shape;975;p40"/>
          <p:cNvSpPr txBox="1"/>
          <p:nvPr>
            <p:ph idx="14" type="subTitle"/>
          </p:nvPr>
        </p:nvSpPr>
        <p:spPr>
          <a:xfrm>
            <a:off x="3302250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EBITDA: $20.1B</a:t>
            </a:r>
            <a:endParaRPr/>
          </a:p>
        </p:txBody>
      </p:sp>
      <p:sp>
        <p:nvSpPr>
          <p:cNvPr id="976" name="Google Shape;976;p40"/>
          <p:cNvSpPr txBox="1"/>
          <p:nvPr>
            <p:ph idx="15" type="subTitle"/>
          </p:nvPr>
        </p:nvSpPr>
        <p:spPr>
          <a:xfrm>
            <a:off x="5888865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 Revenue: $16.7B</a:t>
            </a:r>
            <a:endParaRPr/>
          </a:p>
        </p:txBody>
      </p:sp>
      <p:sp>
        <p:nvSpPr>
          <p:cNvPr id="977" name="Google Shape;977;p40"/>
          <p:cNvSpPr txBox="1"/>
          <p:nvPr>
            <p:ph idx="1" type="subTitle"/>
          </p:nvPr>
        </p:nvSpPr>
        <p:spPr>
          <a:xfrm>
            <a:off x="714435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</a:rPr>
              <a:t>Pfizer’s 52-week range is </a:t>
            </a:r>
            <a:endParaRPr sz="1400">
              <a:solidFill>
                <a:srgbClr val="11111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"/>
              <a:buNone/>
            </a:pPr>
            <a:r>
              <a:rPr lang="en" sz="1400">
                <a:solidFill>
                  <a:srgbClr val="111111"/>
                </a:solidFill>
                <a:highlight>
                  <a:srgbClr val="FFFFFF"/>
                </a:highlight>
              </a:rPr>
              <a:t>99.80 - 134.63.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400"/>
              <a:buFont typeface="Inter"/>
              <a:buNone/>
            </a:pPr>
            <a:r>
              <a:t/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</a:rPr>
              <a:t>.</a:t>
            </a:r>
            <a:endParaRPr sz="1400">
              <a:solidFill>
                <a:srgbClr val="111111"/>
              </a:solidFill>
            </a:endParaRPr>
          </a:p>
        </p:txBody>
      </p:sp>
      <p:sp>
        <p:nvSpPr>
          <p:cNvPr id="978" name="Google Shape;978;p40"/>
          <p:cNvSpPr txBox="1"/>
          <p:nvPr>
            <p:ph idx="1" type="subTitle"/>
          </p:nvPr>
        </p:nvSpPr>
        <p:spPr>
          <a:xfrm>
            <a:off x="3301660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Merck</a:t>
            </a:r>
            <a:r>
              <a:rPr lang="en" sz="1400"/>
              <a:t>’s PEG Ratio indicates that the stock valuation is aligned closely with its growth prospects. </a:t>
            </a:r>
            <a:endParaRPr sz="1400"/>
          </a:p>
        </p:txBody>
      </p:sp>
      <p:sp>
        <p:nvSpPr>
          <p:cNvPr id="979" name="Google Shape;979;p40"/>
          <p:cNvSpPr txBox="1"/>
          <p:nvPr>
            <p:ph idx="1" type="subTitle"/>
          </p:nvPr>
        </p:nvSpPr>
        <p:spPr>
          <a:xfrm>
            <a:off x="5916450" y="1882078"/>
            <a:ext cx="2541900" cy="11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Solid return on its revenue base. It reflects Merck’s strong product mix such as Oncology and Vaccines. </a:t>
            </a:r>
            <a:endParaRPr sz="1400"/>
          </a:p>
        </p:txBody>
      </p:sp>
      <p:sp>
        <p:nvSpPr>
          <p:cNvPr id="980" name="Google Shape;980;p40"/>
          <p:cNvSpPr txBox="1"/>
          <p:nvPr>
            <p:ph idx="1" type="subTitle"/>
          </p:nvPr>
        </p:nvSpPr>
        <p:spPr>
          <a:xfrm>
            <a:off x="759760" y="34988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P/E ratio is low, showing that it could be undervalued. </a:t>
            </a:r>
            <a:endParaRPr sz="1400"/>
          </a:p>
        </p:txBody>
      </p:sp>
      <p:sp>
        <p:nvSpPr>
          <p:cNvPr id="981" name="Google Shape;981;p40"/>
          <p:cNvSpPr txBox="1"/>
          <p:nvPr>
            <p:ph idx="1" type="subTitle"/>
          </p:nvPr>
        </p:nvSpPr>
        <p:spPr>
          <a:xfrm>
            <a:off x="3302260" y="35212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Strong growth from consistent focus on high margin products and strategic R&amp;D investments.</a:t>
            </a:r>
            <a:endParaRPr sz="1400"/>
          </a:p>
        </p:txBody>
      </p:sp>
      <p:sp>
        <p:nvSpPr>
          <p:cNvPr id="982" name="Google Shape;982;p40"/>
          <p:cNvSpPr txBox="1"/>
          <p:nvPr>
            <p:ph idx="1" type="subTitle"/>
          </p:nvPr>
        </p:nvSpPr>
        <p:spPr>
          <a:xfrm>
            <a:off x="5960085" y="357686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4% growth from previous year driven by strong sales from Keytruda and Gardasil.</a:t>
            </a:r>
            <a:endParaRPr sz="1400"/>
          </a:p>
        </p:txBody>
      </p:sp>
      <p:pic>
        <p:nvPicPr>
          <p:cNvPr id="983" name="Google Shape;98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13" y="277750"/>
            <a:ext cx="2539576" cy="74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41"/>
          <p:cNvPicPr preferRelativeResize="0"/>
          <p:nvPr/>
        </p:nvPicPr>
        <p:blipFill rotWithShape="1">
          <a:blip r:embed="rId3">
            <a:alphaModFix/>
          </a:blip>
          <a:srcRect b="7158" l="0" r="0" t="0"/>
          <a:stretch/>
        </p:blipFill>
        <p:spPr>
          <a:xfrm>
            <a:off x="1153100" y="226250"/>
            <a:ext cx="6955899" cy="47153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2"/>
          <p:cNvPicPr preferRelativeResize="0"/>
          <p:nvPr/>
        </p:nvPicPr>
        <p:blipFill rotWithShape="1">
          <a:blip r:embed="rId3">
            <a:alphaModFix/>
          </a:blip>
          <a:srcRect b="0" l="1152" r="1181" t="1661"/>
          <a:stretch/>
        </p:blipFill>
        <p:spPr>
          <a:xfrm>
            <a:off x="1224100" y="253388"/>
            <a:ext cx="7338225" cy="47891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5"/>
          <p:cNvSpPr txBox="1"/>
          <p:nvPr/>
        </p:nvSpPr>
        <p:spPr>
          <a:xfrm>
            <a:off x="1412725" y="2660825"/>
            <a:ext cx="1872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Brody Rhodes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2" name="Google Shape;8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875" y="723975"/>
            <a:ext cx="1390911" cy="19368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3" name="Google Shape;8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4900" y="897675"/>
            <a:ext cx="1565125" cy="17631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4" name="Google Shape;814;p25"/>
          <p:cNvSpPr txBox="1"/>
          <p:nvPr/>
        </p:nvSpPr>
        <p:spPr>
          <a:xfrm>
            <a:off x="3774538" y="2632525"/>
            <a:ext cx="1872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Pia Ghosh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5" name="Google Shape;815;p25"/>
          <p:cNvPicPr preferRelativeResize="0"/>
          <p:nvPr/>
        </p:nvPicPr>
        <p:blipFill rotWithShape="1">
          <a:blip r:embed="rId5">
            <a:alphaModFix/>
          </a:blip>
          <a:srcRect b="23051" l="0" r="0" t="24355"/>
          <a:stretch/>
        </p:blipFill>
        <p:spPr>
          <a:xfrm>
            <a:off x="6136375" y="770825"/>
            <a:ext cx="1658225" cy="18900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6" name="Google Shape;816;p25"/>
          <p:cNvSpPr txBox="1"/>
          <p:nvPr/>
        </p:nvSpPr>
        <p:spPr>
          <a:xfrm>
            <a:off x="6136375" y="2631575"/>
            <a:ext cx="17667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Hiroshi Tai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7" name="Google Shape;81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3675" y="3088125"/>
            <a:ext cx="1519949" cy="15199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8" name="Google Shape;818;p25"/>
          <p:cNvSpPr txBox="1"/>
          <p:nvPr/>
        </p:nvSpPr>
        <p:spPr>
          <a:xfrm>
            <a:off x="2500650" y="4627675"/>
            <a:ext cx="1326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Rida Merani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19" name="Google Shape;819;p25"/>
          <p:cNvPicPr preferRelativeResize="0"/>
          <p:nvPr/>
        </p:nvPicPr>
        <p:blipFill rotWithShape="1">
          <a:blip r:embed="rId7">
            <a:alphaModFix/>
          </a:blip>
          <a:srcRect b="0" l="0" r="0" t="21654"/>
          <a:stretch/>
        </p:blipFill>
        <p:spPr>
          <a:xfrm>
            <a:off x="5292900" y="3008756"/>
            <a:ext cx="1390799" cy="1634867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25"/>
          <p:cNvSpPr txBox="1"/>
          <p:nvPr/>
        </p:nvSpPr>
        <p:spPr>
          <a:xfrm>
            <a:off x="5325300" y="4627675"/>
            <a:ext cx="1326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Nelson Tate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21" name="Google Shape;821;p25"/>
          <p:cNvSpPr txBox="1"/>
          <p:nvPr>
            <p:ph idx="4294967295"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3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BRISTOL MYERS</a:t>
            </a:r>
            <a:endParaRPr/>
          </a:p>
        </p:txBody>
      </p:sp>
      <p:sp>
        <p:nvSpPr>
          <p:cNvPr id="999" name="Google Shape;999;p43"/>
          <p:cNvSpPr txBox="1"/>
          <p:nvPr>
            <p:ph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4"/>
          <p:cNvSpPr txBox="1"/>
          <p:nvPr>
            <p:ph idx="6" type="subTitle"/>
          </p:nvPr>
        </p:nvSpPr>
        <p:spPr>
          <a:xfrm>
            <a:off x="779075" y="2457375"/>
            <a:ext cx="79908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History: </a:t>
            </a:r>
            <a:r>
              <a:rPr b="0" lang="en"/>
              <a:t>Founded in 1989 from merger</a:t>
            </a:r>
            <a:endParaRPr b="0"/>
          </a:p>
        </p:txBody>
      </p:sp>
      <p:sp>
        <p:nvSpPr>
          <p:cNvPr id="1005" name="Google Shape;1005;p44"/>
          <p:cNvSpPr txBox="1"/>
          <p:nvPr>
            <p:ph idx="4" type="subTitle"/>
          </p:nvPr>
        </p:nvSpPr>
        <p:spPr>
          <a:xfrm>
            <a:off x="797750" y="1456651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Ticker: </a:t>
            </a:r>
            <a:r>
              <a:rPr b="0" lang="en"/>
              <a:t>BMY</a:t>
            </a:r>
            <a:endParaRPr b="0"/>
          </a:p>
        </p:txBody>
      </p:sp>
      <p:sp>
        <p:nvSpPr>
          <p:cNvPr id="1006" name="Google Shape;1006;p44"/>
          <p:cNvSpPr txBox="1"/>
          <p:nvPr>
            <p:ph idx="5" type="subTitle"/>
          </p:nvPr>
        </p:nvSpPr>
        <p:spPr>
          <a:xfrm>
            <a:off x="797750" y="1923450"/>
            <a:ext cx="26922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Location: </a:t>
            </a:r>
            <a:r>
              <a:rPr b="0" lang="en"/>
              <a:t>New Jersey</a:t>
            </a:r>
            <a:endParaRPr b="0"/>
          </a:p>
        </p:txBody>
      </p:sp>
      <p:sp>
        <p:nvSpPr>
          <p:cNvPr id="1007" name="Google Shape;1007;p44"/>
          <p:cNvSpPr txBox="1"/>
          <p:nvPr>
            <p:ph idx="6" type="subTitle"/>
          </p:nvPr>
        </p:nvSpPr>
        <p:spPr>
          <a:xfrm>
            <a:off x="812225" y="2963125"/>
            <a:ext cx="24597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Cap: </a:t>
            </a:r>
            <a:r>
              <a:rPr b="0" lang="en"/>
              <a:t>$106.76B</a:t>
            </a:r>
            <a:endParaRPr b="0"/>
          </a:p>
        </p:txBody>
      </p:sp>
      <p:sp>
        <p:nvSpPr>
          <p:cNvPr id="1008" name="Google Shape;1008;p44"/>
          <p:cNvSpPr txBox="1"/>
          <p:nvPr>
            <p:ph idx="6" type="subTitle"/>
          </p:nvPr>
        </p:nvSpPr>
        <p:spPr>
          <a:xfrm>
            <a:off x="5202525" y="1361425"/>
            <a:ext cx="3287400" cy="3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Bristol Myers Squibb (BMS)</a:t>
            </a:r>
            <a:r>
              <a:rPr b="0" lang="en" sz="1400"/>
              <a:t> is a global biopharmaceutical company dedicated to discovering, developing, and delivering innovative medicines that address serious diseases, with a strong focus on oncology, immunology, and cardiovascular health. What sets BMS apart from its competitors is its commitment to </a:t>
            </a:r>
            <a:r>
              <a:rPr lang="en" sz="1400"/>
              <a:t>cutting-edge research</a:t>
            </a:r>
            <a:r>
              <a:rPr b="0" lang="en" sz="1400"/>
              <a:t> and </a:t>
            </a:r>
            <a:r>
              <a:rPr lang="en" sz="1400"/>
              <a:t>strategic acquisitions</a:t>
            </a:r>
            <a:r>
              <a:rPr b="0" lang="en" sz="1400"/>
              <a:t>, such as the purchase of Celgene, which significantly expanded its </a:t>
            </a:r>
            <a:r>
              <a:rPr lang="en" sz="1400"/>
              <a:t>oncology portfolio</a:t>
            </a:r>
            <a:r>
              <a:rPr b="0" lang="en" sz="1400"/>
              <a:t> and reinforced its </a:t>
            </a:r>
            <a:r>
              <a:rPr lang="en" sz="1400"/>
              <a:t>leadership</a:t>
            </a:r>
            <a:r>
              <a:rPr b="0" lang="en" sz="1400"/>
              <a:t> in the pharmaceutical industry.</a:t>
            </a:r>
            <a:endParaRPr b="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pic>
        <p:nvPicPr>
          <p:cNvPr id="1009" name="Google Shape;1009;p44"/>
          <p:cNvPicPr preferRelativeResize="0"/>
          <p:nvPr/>
        </p:nvPicPr>
        <p:blipFill rotWithShape="1">
          <a:blip r:embed="rId3">
            <a:alphaModFix/>
          </a:blip>
          <a:srcRect b="26624" l="0" r="0" t="22045"/>
          <a:stretch/>
        </p:blipFill>
        <p:spPr>
          <a:xfrm>
            <a:off x="2617513" y="92300"/>
            <a:ext cx="3908974" cy="10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45"/>
          <p:cNvSpPr txBox="1"/>
          <p:nvPr>
            <p:ph idx="2" type="subTitle"/>
          </p:nvPr>
        </p:nvSpPr>
        <p:spPr>
          <a:xfrm>
            <a:off x="786375" y="1775075"/>
            <a:ext cx="32469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Emphasis on R&amp;D for new medical treatments - $10B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Partnerships with other pharma and medical companies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Focus on cardiovascular disease, oncology, and immunology</a:t>
            </a:r>
            <a:endParaRPr sz="1400"/>
          </a:p>
        </p:txBody>
      </p:sp>
      <p:sp>
        <p:nvSpPr>
          <p:cNvPr id="1015" name="Google Shape;1015;p45"/>
          <p:cNvSpPr txBox="1"/>
          <p:nvPr>
            <p:ph idx="3" type="subTitle"/>
          </p:nvPr>
        </p:nvSpPr>
        <p:spPr>
          <a:xfrm>
            <a:off x="1091169" y="1289078"/>
            <a:ext cx="25056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Business Model</a:t>
            </a:r>
            <a:endParaRPr sz="1800"/>
          </a:p>
        </p:txBody>
      </p:sp>
      <p:sp>
        <p:nvSpPr>
          <p:cNvPr id="1016" name="Google Shape;1016;p45"/>
          <p:cNvSpPr txBox="1"/>
          <p:nvPr>
            <p:ph idx="3" type="subTitle"/>
          </p:nvPr>
        </p:nvSpPr>
        <p:spPr>
          <a:xfrm>
            <a:off x="5220050" y="1289075"/>
            <a:ext cx="27741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Recent Developments</a:t>
            </a:r>
            <a:endParaRPr sz="1800"/>
          </a:p>
        </p:txBody>
      </p:sp>
      <p:pic>
        <p:nvPicPr>
          <p:cNvPr id="1017" name="Google Shape;1017;p45"/>
          <p:cNvPicPr preferRelativeResize="0"/>
          <p:nvPr/>
        </p:nvPicPr>
        <p:blipFill rotWithShape="1">
          <a:blip r:embed="rId3">
            <a:alphaModFix/>
          </a:blip>
          <a:srcRect b="26624" l="0" r="0" t="22045"/>
          <a:stretch/>
        </p:blipFill>
        <p:spPr>
          <a:xfrm>
            <a:off x="2617513" y="92300"/>
            <a:ext cx="3908974" cy="10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45"/>
          <p:cNvSpPr txBox="1"/>
          <p:nvPr>
            <p:ph idx="2" type="subTitle"/>
          </p:nvPr>
        </p:nvSpPr>
        <p:spPr>
          <a:xfrm>
            <a:off x="4983650" y="1765375"/>
            <a:ext cx="32469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Currently developing and testing 51 new compounds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Studying over 40+ diseases to discover new treatments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R&amp;D and manufacturing facilities around the world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46"/>
          <p:cNvSpPr txBox="1"/>
          <p:nvPr>
            <p:ph idx="7" type="subTitle"/>
          </p:nvPr>
        </p:nvSpPr>
        <p:spPr>
          <a:xfrm>
            <a:off x="714435" y="1500175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 Price: $52.66</a:t>
            </a:r>
            <a:endParaRPr/>
          </a:p>
        </p:txBody>
      </p:sp>
      <p:sp>
        <p:nvSpPr>
          <p:cNvPr id="1024" name="Google Shape;1024;p46"/>
          <p:cNvSpPr txBox="1"/>
          <p:nvPr>
            <p:ph idx="8" type="subTitle"/>
          </p:nvPr>
        </p:nvSpPr>
        <p:spPr>
          <a:xfrm>
            <a:off x="3301650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PEG Ratio: 1.57</a:t>
            </a:r>
            <a:endParaRPr/>
          </a:p>
        </p:txBody>
      </p:sp>
      <p:sp>
        <p:nvSpPr>
          <p:cNvPr id="1025" name="Google Shape;1025;p46"/>
          <p:cNvSpPr txBox="1"/>
          <p:nvPr>
            <p:ph idx="9" type="subTitle"/>
          </p:nvPr>
        </p:nvSpPr>
        <p:spPr>
          <a:xfrm>
            <a:off x="5888865" y="1500184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Margin: -14.06%</a:t>
            </a:r>
            <a:endParaRPr/>
          </a:p>
        </p:txBody>
      </p:sp>
      <p:sp>
        <p:nvSpPr>
          <p:cNvPr id="1026" name="Google Shape;1026;p46"/>
          <p:cNvSpPr txBox="1"/>
          <p:nvPr>
            <p:ph idx="13" type="subTitle"/>
          </p:nvPr>
        </p:nvSpPr>
        <p:spPr>
          <a:xfrm>
            <a:off x="713235" y="3040800"/>
            <a:ext cx="25443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P/E Ratio: 12.66</a:t>
            </a:r>
            <a:endParaRPr/>
          </a:p>
        </p:txBody>
      </p:sp>
      <p:sp>
        <p:nvSpPr>
          <p:cNvPr id="1027" name="Google Shape;1027;p46"/>
          <p:cNvSpPr txBox="1"/>
          <p:nvPr>
            <p:ph idx="14" type="subTitle"/>
          </p:nvPr>
        </p:nvSpPr>
        <p:spPr>
          <a:xfrm>
            <a:off x="3302250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EBITDA: $29.93B</a:t>
            </a:r>
            <a:endParaRPr/>
          </a:p>
        </p:txBody>
      </p:sp>
      <p:sp>
        <p:nvSpPr>
          <p:cNvPr id="1028" name="Google Shape;1028;p46"/>
          <p:cNvSpPr txBox="1"/>
          <p:nvPr>
            <p:ph idx="15" type="subTitle"/>
          </p:nvPr>
        </p:nvSpPr>
        <p:spPr>
          <a:xfrm>
            <a:off x="5888865" y="3040801"/>
            <a:ext cx="2541900" cy="45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 Revenue: $11.9B</a:t>
            </a:r>
            <a:endParaRPr/>
          </a:p>
        </p:txBody>
      </p:sp>
      <p:sp>
        <p:nvSpPr>
          <p:cNvPr id="1029" name="Google Shape;1029;p46"/>
          <p:cNvSpPr txBox="1"/>
          <p:nvPr>
            <p:ph idx="1" type="subTitle"/>
          </p:nvPr>
        </p:nvSpPr>
        <p:spPr>
          <a:xfrm>
            <a:off x="714435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11111"/>
                </a:solidFill>
              </a:rPr>
              <a:t>BMS’</a:t>
            </a:r>
            <a:r>
              <a:rPr lang="en" sz="1400">
                <a:solidFill>
                  <a:srgbClr val="111111"/>
                </a:solidFill>
              </a:rPr>
              <a:t> 52-week range is 39.35 - 55.04</a:t>
            </a:r>
            <a:endParaRPr sz="1400">
              <a:solidFill>
                <a:srgbClr val="111111"/>
              </a:solidFill>
            </a:endParaRPr>
          </a:p>
        </p:txBody>
      </p:sp>
      <p:sp>
        <p:nvSpPr>
          <p:cNvPr id="1030" name="Google Shape;1030;p46"/>
          <p:cNvSpPr txBox="1"/>
          <p:nvPr>
            <p:ph idx="1" type="subTitle"/>
          </p:nvPr>
        </p:nvSpPr>
        <p:spPr>
          <a:xfrm>
            <a:off x="3301660" y="193211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BMS’</a:t>
            </a:r>
            <a:r>
              <a:rPr lang="en" sz="1400"/>
              <a:t> PEG Ratio indicates that the stock </a:t>
            </a:r>
            <a:r>
              <a:rPr lang="en" sz="1400"/>
              <a:t>is overvalued</a:t>
            </a:r>
            <a:endParaRPr sz="1400"/>
          </a:p>
        </p:txBody>
      </p:sp>
      <p:sp>
        <p:nvSpPr>
          <p:cNvPr id="1031" name="Google Shape;1031;p46"/>
          <p:cNvSpPr txBox="1"/>
          <p:nvPr>
            <p:ph idx="1" type="subTitle"/>
          </p:nvPr>
        </p:nvSpPr>
        <p:spPr>
          <a:xfrm>
            <a:off x="5916460" y="188206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profit margin is negative, indicating more spending on R&amp;D</a:t>
            </a:r>
            <a:endParaRPr sz="1400"/>
          </a:p>
        </p:txBody>
      </p:sp>
      <p:sp>
        <p:nvSpPr>
          <p:cNvPr id="1032" name="Google Shape;1032;p46"/>
          <p:cNvSpPr txBox="1"/>
          <p:nvPr>
            <p:ph idx="1" type="subTitle"/>
          </p:nvPr>
        </p:nvSpPr>
        <p:spPr>
          <a:xfrm>
            <a:off x="759760" y="34988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P/E ratio is low, showing low earnings expectations</a:t>
            </a:r>
            <a:endParaRPr sz="1400"/>
          </a:p>
        </p:txBody>
      </p:sp>
      <p:sp>
        <p:nvSpPr>
          <p:cNvPr id="1033" name="Google Shape;1033;p46"/>
          <p:cNvSpPr txBox="1"/>
          <p:nvPr>
            <p:ph idx="1" type="subTitle"/>
          </p:nvPr>
        </p:nvSpPr>
        <p:spPr>
          <a:xfrm>
            <a:off x="3302260" y="3521288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Shows the scale of Bristol Myers R&amp;D and products</a:t>
            </a:r>
            <a:endParaRPr sz="1400"/>
          </a:p>
        </p:txBody>
      </p:sp>
      <p:sp>
        <p:nvSpPr>
          <p:cNvPr id="1034" name="Google Shape;1034;p46"/>
          <p:cNvSpPr txBox="1"/>
          <p:nvPr>
            <p:ph idx="1" type="subTitle"/>
          </p:nvPr>
        </p:nvSpPr>
        <p:spPr>
          <a:xfrm>
            <a:off x="5960085" y="3576863"/>
            <a:ext cx="25419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 8% from Q2 through increased demand in Eliquis</a:t>
            </a:r>
            <a:endParaRPr sz="1400"/>
          </a:p>
        </p:txBody>
      </p:sp>
      <p:pic>
        <p:nvPicPr>
          <p:cNvPr id="1035" name="Google Shape;1035;p46"/>
          <p:cNvPicPr preferRelativeResize="0"/>
          <p:nvPr/>
        </p:nvPicPr>
        <p:blipFill rotWithShape="1">
          <a:blip r:embed="rId3">
            <a:alphaModFix/>
          </a:blip>
          <a:srcRect b="26624" l="0" r="0" t="22045"/>
          <a:stretch/>
        </p:blipFill>
        <p:spPr>
          <a:xfrm>
            <a:off x="2617513" y="92300"/>
            <a:ext cx="3908974" cy="10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766575"/>
            <a:ext cx="4232577" cy="36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575" y="1367667"/>
            <a:ext cx="4911426" cy="240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3" y="349825"/>
            <a:ext cx="6848475" cy="407875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9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1052" name="Google Shape;1052;p49"/>
          <p:cNvSpPr txBox="1"/>
          <p:nvPr>
            <p:ph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0"/>
          <p:cNvSpPr txBox="1"/>
          <p:nvPr>
            <p:ph type="title"/>
          </p:nvPr>
        </p:nvSpPr>
        <p:spPr>
          <a:xfrm>
            <a:off x="720000" y="4471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 SHARE</a:t>
            </a:r>
            <a:endParaRPr/>
          </a:p>
        </p:txBody>
      </p:sp>
      <p:pic>
        <p:nvPicPr>
          <p:cNvPr id="1058" name="Google Shape;105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25" y="76200"/>
            <a:ext cx="5682749" cy="438160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3" name="Google Shape;1063;p51"/>
          <p:cNvGraphicFramePr/>
          <p:nvPr/>
        </p:nvGraphicFramePr>
        <p:xfrm>
          <a:off x="1028700" y="62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{1E79EBB9-119D-47D2-AD01-22440FD15427}</a:tableStyleId>
              </a:tblPr>
              <a:tblGrid>
                <a:gridCol w="1927875"/>
                <a:gridCol w="1691625"/>
                <a:gridCol w="1809750"/>
                <a:gridCol w="1809750"/>
              </a:tblGrid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PFE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MRK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BMY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Market Value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161.61B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265.72B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106.76B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P/E Ratio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38.03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19.41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12.66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Revenue Growth YoY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2.13%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7.16%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8.69%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Gross Profit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31.65B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47.02B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35.06B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Free Cash Flow (FCF)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4.81B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13.15B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12.95B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Profit Margin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-4.70%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18.9</a:t>
                      </a: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-14.06%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Return on Assets</a:t>
                      </a:r>
                      <a:endParaRPr b="1"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-1.19%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12.65%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-6.95%</a:t>
                      </a:r>
                      <a:endParaRPr sz="1500"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1600"/>
            <a:ext cx="8839204" cy="321543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9" name="Google Shape;1069;p52"/>
          <p:cNvPicPr preferRelativeResize="0"/>
          <p:nvPr/>
        </p:nvPicPr>
        <p:blipFill rotWithShape="1">
          <a:blip r:embed="rId4">
            <a:alphaModFix/>
          </a:blip>
          <a:srcRect b="25026" l="0" r="0" t="26168"/>
          <a:stretch/>
        </p:blipFill>
        <p:spPr>
          <a:xfrm>
            <a:off x="3500438" y="163074"/>
            <a:ext cx="2143125" cy="10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27" name="Google Shape;827;p26"/>
          <p:cNvSpPr txBox="1"/>
          <p:nvPr>
            <p:ph idx="2" type="title"/>
          </p:nvPr>
        </p:nvSpPr>
        <p:spPr>
          <a:xfrm>
            <a:off x="893513" y="1478139"/>
            <a:ext cx="65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28" name="Google Shape;828;p26"/>
          <p:cNvSpPr txBox="1"/>
          <p:nvPr>
            <p:ph idx="3" type="title"/>
          </p:nvPr>
        </p:nvSpPr>
        <p:spPr>
          <a:xfrm>
            <a:off x="4677788" y="1478139"/>
            <a:ext cx="65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29" name="Google Shape;829;p26"/>
          <p:cNvSpPr txBox="1"/>
          <p:nvPr>
            <p:ph idx="4" type="title"/>
          </p:nvPr>
        </p:nvSpPr>
        <p:spPr>
          <a:xfrm>
            <a:off x="893513" y="2488120"/>
            <a:ext cx="65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0" name="Google Shape;830;p26"/>
          <p:cNvSpPr txBox="1"/>
          <p:nvPr>
            <p:ph idx="5" type="title"/>
          </p:nvPr>
        </p:nvSpPr>
        <p:spPr>
          <a:xfrm>
            <a:off x="4677788" y="2488120"/>
            <a:ext cx="65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31" name="Google Shape;831;p26"/>
          <p:cNvSpPr txBox="1"/>
          <p:nvPr>
            <p:ph idx="6" type="title"/>
          </p:nvPr>
        </p:nvSpPr>
        <p:spPr>
          <a:xfrm>
            <a:off x="893513" y="3498101"/>
            <a:ext cx="65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2" name="Google Shape;832;p26"/>
          <p:cNvSpPr txBox="1"/>
          <p:nvPr>
            <p:ph idx="7" type="title"/>
          </p:nvPr>
        </p:nvSpPr>
        <p:spPr>
          <a:xfrm>
            <a:off x="4677788" y="3498101"/>
            <a:ext cx="65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33" name="Google Shape;833;p26"/>
          <p:cNvSpPr txBox="1"/>
          <p:nvPr>
            <p:ph idx="1" type="subTitle"/>
          </p:nvPr>
        </p:nvSpPr>
        <p:spPr>
          <a:xfrm>
            <a:off x="1624586" y="1522239"/>
            <a:ext cx="2837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BACKGROUND</a:t>
            </a:r>
            <a:endParaRPr/>
          </a:p>
        </p:txBody>
      </p:sp>
      <p:sp>
        <p:nvSpPr>
          <p:cNvPr id="834" name="Google Shape;834;p26"/>
          <p:cNvSpPr txBox="1"/>
          <p:nvPr>
            <p:ph idx="8" type="subTitle"/>
          </p:nvPr>
        </p:nvSpPr>
        <p:spPr>
          <a:xfrm>
            <a:off x="1624313" y="2531920"/>
            <a:ext cx="2838000" cy="48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PFIZER</a:t>
            </a:r>
            <a:endParaRPr/>
          </a:p>
        </p:txBody>
      </p:sp>
      <p:sp>
        <p:nvSpPr>
          <p:cNvPr id="835" name="Google Shape;835;p26"/>
          <p:cNvSpPr txBox="1"/>
          <p:nvPr>
            <p:ph idx="9" type="subTitle"/>
          </p:nvPr>
        </p:nvSpPr>
        <p:spPr>
          <a:xfrm>
            <a:off x="1624586" y="3542201"/>
            <a:ext cx="28374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MERCK</a:t>
            </a:r>
            <a:endParaRPr/>
          </a:p>
        </p:txBody>
      </p:sp>
      <p:sp>
        <p:nvSpPr>
          <p:cNvPr id="836" name="Google Shape;836;p26"/>
          <p:cNvSpPr txBox="1"/>
          <p:nvPr>
            <p:ph idx="13" type="subTitle"/>
          </p:nvPr>
        </p:nvSpPr>
        <p:spPr>
          <a:xfrm>
            <a:off x="5412487" y="1522239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BRISTOL MYERS</a:t>
            </a:r>
            <a:endParaRPr/>
          </a:p>
        </p:txBody>
      </p:sp>
      <p:sp>
        <p:nvSpPr>
          <p:cNvPr id="837" name="Google Shape;837;p26"/>
          <p:cNvSpPr txBox="1"/>
          <p:nvPr>
            <p:ph idx="14" type="subTitle"/>
          </p:nvPr>
        </p:nvSpPr>
        <p:spPr>
          <a:xfrm>
            <a:off x="5412487" y="2532220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COMPARISONS</a:t>
            </a:r>
            <a:endParaRPr/>
          </a:p>
        </p:txBody>
      </p:sp>
      <p:sp>
        <p:nvSpPr>
          <p:cNvPr id="838" name="Google Shape;838;p26"/>
          <p:cNvSpPr txBox="1"/>
          <p:nvPr>
            <p:ph idx="15" type="subTitle"/>
          </p:nvPr>
        </p:nvSpPr>
        <p:spPr>
          <a:xfrm>
            <a:off x="5412487" y="3542201"/>
            <a:ext cx="28380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PICK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213" y="430150"/>
            <a:ext cx="2539576" cy="74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7875"/>
            <a:ext cx="8839204" cy="205010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54"/>
          <p:cNvPicPr preferRelativeResize="0"/>
          <p:nvPr/>
        </p:nvPicPr>
        <p:blipFill rotWithShape="1">
          <a:blip r:embed="rId3">
            <a:alphaModFix/>
          </a:blip>
          <a:srcRect b="26624" l="0" r="0" t="22045"/>
          <a:stretch/>
        </p:blipFill>
        <p:spPr>
          <a:xfrm>
            <a:off x="2617513" y="244700"/>
            <a:ext cx="3908974" cy="10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9275"/>
            <a:ext cx="8839204" cy="32197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5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PICK</a:t>
            </a:r>
            <a:endParaRPr/>
          </a:p>
        </p:txBody>
      </p:sp>
      <p:sp>
        <p:nvSpPr>
          <p:cNvPr id="1087" name="Google Shape;1087;p55"/>
          <p:cNvSpPr txBox="1"/>
          <p:nvPr>
            <p:ph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6"/>
          <p:cNvSpPr/>
          <p:nvPr/>
        </p:nvSpPr>
        <p:spPr>
          <a:xfrm>
            <a:off x="608975" y="3339525"/>
            <a:ext cx="2440500" cy="158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3" name="Google Shape;1093;p56"/>
          <p:cNvSpPr/>
          <p:nvPr/>
        </p:nvSpPr>
        <p:spPr>
          <a:xfrm>
            <a:off x="3433175" y="2598525"/>
            <a:ext cx="2550900" cy="233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4" name="Google Shape;1094;p56"/>
          <p:cNvSpPr/>
          <p:nvPr/>
        </p:nvSpPr>
        <p:spPr>
          <a:xfrm>
            <a:off x="6189225" y="4069700"/>
            <a:ext cx="2824200" cy="8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95" name="Google Shape;1095;p56"/>
          <p:cNvSpPr txBox="1"/>
          <p:nvPr/>
        </p:nvSpPr>
        <p:spPr>
          <a:xfrm>
            <a:off x="697975" y="4402575"/>
            <a:ext cx="2276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Pfizer - 2nd Place</a:t>
            </a:r>
            <a:endParaRPr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96" name="Google Shape;1096;p56"/>
          <p:cNvSpPr txBox="1"/>
          <p:nvPr/>
        </p:nvSpPr>
        <p:spPr>
          <a:xfrm>
            <a:off x="3570425" y="4402575"/>
            <a:ext cx="2276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Merck </a:t>
            </a:r>
            <a:r>
              <a:rPr lang="en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- 1st Place</a:t>
            </a:r>
            <a:endParaRPr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97" name="Google Shape;1097;p56"/>
          <p:cNvSpPr txBox="1"/>
          <p:nvPr/>
        </p:nvSpPr>
        <p:spPr>
          <a:xfrm>
            <a:off x="6463125" y="4402575"/>
            <a:ext cx="22764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Bristol Myers </a:t>
            </a:r>
            <a:r>
              <a:rPr lang="en" sz="15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- 3rd Place</a:t>
            </a:r>
            <a:endParaRPr sz="15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98" name="Google Shape;10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5" y="1754425"/>
            <a:ext cx="2857500" cy="1600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9" name="Google Shape;10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2725" y="992025"/>
            <a:ext cx="2824200" cy="176015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0" name="Google Shape;11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637" y="2377250"/>
            <a:ext cx="2619375" cy="17430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7"/>
          <p:cNvSpPr txBox="1"/>
          <p:nvPr>
            <p:ph type="ctrTitle"/>
          </p:nvPr>
        </p:nvSpPr>
        <p:spPr>
          <a:xfrm>
            <a:off x="1335000" y="784650"/>
            <a:ext cx="64740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 Any Questions?</a:t>
            </a:r>
            <a:endParaRPr/>
          </a:p>
        </p:txBody>
      </p:sp>
      <p:sp>
        <p:nvSpPr>
          <p:cNvPr id="1106" name="Google Shape;1106;p57"/>
          <p:cNvSpPr txBox="1"/>
          <p:nvPr>
            <p:ph idx="1" type="subTitle"/>
          </p:nvPr>
        </p:nvSpPr>
        <p:spPr>
          <a:xfrm>
            <a:off x="2265600" y="2740050"/>
            <a:ext cx="4612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Cash Cows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7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BACKGROUND</a:t>
            </a:r>
            <a:endParaRPr/>
          </a:p>
        </p:txBody>
      </p:sp>
      <p:sp>
        <p:nvSpPr>
          <p:cNvPr id="844" name="Google Shape;844;p27"/>
          <p:cNvSpPr txBox="1"/>
          <p:nvPr>
            <p:ph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28"/>
          <p:cNvSpPr txBox="1"/>
          <p:nvPr/>
        </p:nvSpPr>
        <p:spPr>
          <a:xfrm>
            <a:off x="808975" y="469850"/>
            <a:ext cx="44484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INDUSTRY BACKGROUND</a:t>
            </a:r>
            <a:endParaRPr b="1" sz="2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0" name="Google Shape;850;p28"/>
          <p:cNvSpPr txBox="1"/>
          <p:nvPr/>
        </p:nvSpPr>
        <p:spPr>
          <a:xfrm>
            <a:off x="1130650" y="1390175"/>
            <a:ext cx="2853300" cy="3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Global</a:t>
            </a: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Market Value - $1.48 Trillion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By 2030 - $1.92 Trillion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CAGR - 4.5 %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1" name="Google Shape;8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00" y="1310950"/>
            <a:ext cx="4937600" cy="320347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29"/>
          <p:cNvSpPr txBox="1"/>
          <p:nvPr>
            <p:ph type="title"/>
          </p:nvPr>
        </p:nvSpPr>
        <p:spPr>
          <a:xfrm>
            <a:off x="3771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 BACKGROUND</a:t>
            </a:r>
            <a:endParaRPr/>
          </a:p>
        </p:txBody>
      </p:sp>
      <p:sp>
        <p:nvSpPr>
          <p:cNvPr id="857" name="Google Shape;857;p29"/>
          <p:cNvSpPr txBox="1"/>
          <p:nvPr/>
        </p:nvSpPr>
        <p:spPr>
          <a:xfrm>
            <a:off x="645950" y="1326925"/>
            <a:ext cx="33177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Patent - 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 government authority or license conferring a right or title for a set period, especially the sole right to exclude others from making, using, or selling an invention.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1111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111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Impact - 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grant exclusive rights to companies &amp; allow them to recoup R&amp;D 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investments</a:t>
            </a:r>
            <a:r>
              <a:rPr lang="en">
                <a:solidFill>
                  <a:srgbClr val="111111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and fund future research but can also lead to high drug prices and market monopolies impacting patients</a:t>
            </a:r>
            <a:endParaRPr>
              <a:solidFill>
                <a:srgbClr val="11111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58" name="Google Shape;8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575" y="1685738"/>
            <a:ext cx="2650524" cy="265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0"/>
          <p:cNvSpPr txBox="1"/>
          <p:nvPr/>
        </p:nvSpPr>
        <p:spPr>
          <a:xfrm>
            <a:off x="808975" y="469850"/>
            <a:ext cx="44484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INDUSTRY TRENDS</a:t>
            </a:r>
            <a:endParaRPr b="1" sz="2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4" name="Google Shape;864;p30"/>
          <p:cNvSpPr txBox="1"/>
          <p:nvPr>
            <p:ph idx="1" type="subTitle"/>
          </p:nvPr>
        </p:nvSpPr>
        <p:spPr>
          <a:xfrm>
            <a:off x="937625" y="189385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Speeding up data analysis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Efficiency in R&amp;D and clinical trials</a:t>
            </a:r>
            <a:endParaRPr sz="1400"/>
          </a:p>
        </p:txBody>
      </p:sp>
      <p:sp>
        <p:nvSpPr>
          <p:cNvPr id="865" name="Google Shape;865;p30"/>
          <p:cNvSpPr txBox="1"/>
          <p:nvPr>
            <p:ph idx="2" type="subTitle"/>
          </p:nvPr>
        </p:nvSpPr>
        <p:spPr>
          <a:xfrm>
            <a:off x="3484350" y="189385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Gene and cell therapies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Weight management </a:t>
            </a:r>
            <a:endParaRPr sz="1400"/>
          </a:p>
        </p:txBody>
      </p:sp>
      <p:sp>
        <p:nvSpPr>
          <p:cNvPr id="866" name="Google Shape;866;p30"/>
          <p:cNvSpPr txBox="1"/>
          <p:nvPr>
            <p:ph idx="3" type="subTitle"/>
          </p:nvPr>
        </p:nvSpPr>
        <p:spPr>
          <a:xfrm>
            <a:off x="5954875" y="1893850"/>
            <a:ext cx="21753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 sz="1400"/>
              <a:t>Medicare through the Inflation Reduction Act</a:t>
            </a:r>
            <a:endParaRPr sz="1400"/>
          </a:p>
        </p:txBody>
      </p:sp>
      <p:sp>
        <p:nvSpPr>
          <p:cNvPr id="867" name="Google Shape;867;p30"/>
          <p:cNvSpPr txBox="1"/>
          <p:nvPr>
            <p:ph idx="4" type="subTitle"/>
          </p:nvPr>
        </p:nvSpPr>
        <p:spPr>
          <a:xfrm>
            <a:off x="937625" y="1329351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Integration</a:t>
            </a:r>
            <a:endParaRPr/>
          </a:p>
        </p:txBody>
      </p:sp>
      <p:sp>
        <p:nvSpPr>
          <p:cNvPr id="868" name="Google Shape;868;p30"/>
          <p:cNvSpPr txBox="1"/>
          <p:nvPr>
            <p:ph idx="5" type="subTitle"/>
          </p:nvPr>
        </p:nvSpPr>
        <p:spPr>
          <a:xfrm>
            <a:off x="3484350" y="1329351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</a:t>
            </a:r>
            <a:endParaRPr/>
          </a:p>
        </p:txBody>
      </p:sp>
      <p:sp>
        <p:nvSpPr>
          <p:cNvPr id="869" name="Google Shape;869;p30"/>
          <p:cNvSpPr txBox="1"/>
          <p:nvPr>
            <p:ph idx="6" type="subTitle"/>
          </p:nvPr>
        </p:nvSpPr>
        <p:spPr>
          <a:xfrm>
            <a:off x="6031075" y="1329350"/>
            <a:ext cx="2175300" cy="4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Regulations</a:t>
            </a:r>
            <a:endParaRPr/>
          </a:p>
        </p:txBody>
      </p:sp>
      <p:pic>
        <p:nvPicPr>
          <p:cNvPr id="870" name="Google Shape;8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25" y="3141000"/>
            <a:ext cx="2364197" cy="1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196" y="3141000"/>
            <a:ext cx="2364196" cy="1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4650" y="3124062"/>
            <a:ext cx="2364200" cy="135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 AND WEAKNESSES</a:t>
            </a:r>
            <a:endParaRPr/>
          </a:p>
        </p:txBody>
      </p:sp>
      <p:sp>
        <p:nvSpPr>
          <p:cNvPr id="878" name="Google Shape;878;p31"/>
          <p:cNvSpPr txBox="1"/>
          <p:nvPr/>
        </p:nvSpPr>
        <p:spPr>
          <a:xfrm>
            <a:off x="1302725" y="3300875"/>
            <a:ext cx="23406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Life Saving Products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Strict Regulations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Economic Driver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79" name="Google Shape;879;p31"/>
          <p:cNvSpPr txBox="1"/>
          <p:nvPr/>
        </p:nvSpPr>
        <p:spPr>
          <a:xfrm>
            <a:off x="5256525" y="3300875"/>
            <a:ext cx="2788800" cy="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High Costs and long timelines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Dependance on Patents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➢"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Public Perception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880" name="Google Shape;880;p31"/>
          <p:cNvGrpSpPr/>
          <p:nvPr/>
        </p:nvGrpSpPr>
        <p:grpSpPr>
          <a:xfrm>
            <a:off x="5945231" y="1437924"/>
            <a:ext cx="1411383" cy="1353099"/>
            <a:chOff x="4630044" y="1965700"/>
            <a:chExt cx="544200" cy="544200"/>
          </a:xfrm>
        </p:grpSpPr>
        <p:sp>
          <p:nvSpPr>
            <p:cNvPr id="881" name="Google Shape;881;p31"/>
            <p:cNvSpPr/>
            <p:nvPr/>
          </p:nvSpPr>
          <p:spPr>
            <a:xfrm>
              <a:off x="4630044" y="1965700"/>
              <a:ext cx="544200" cy="544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31"/>
            <p:cNvGrpSpPr/>
            <p:nvPr/>
          </p:nvGrpSpPr>
          <p:grpSpPr>
            <a:xfrm>
              <a:off x="4791897" y="2040268"/>
              <a:ext cx="210271" cy="397434"/>
              <a:chOff x="4872191" y="2040268"/>
              <a:chExt cx="210271" cy="397434"/>
            </a:xfrm>
          </p:grpSpPr>
          <p:sp>
            <p:nvSpPr>
              <p:cNvPr id="883" name="Google Shape;883;p31"/>
              <p:cNvSpPr/>
              <p:nvPr/>
            </p:nvSpPr>
            <p:spPr>
              <a:xfrm>
                <a:off x="4943084" y="2251241"/>
                <a:ext cx="23910" cy="23207"/>
              </a:xfrm>
              <a:custGeom>
                <a:rect b="b" l="l" r="r" t="t"/>
                <a:pathLst>
                  <a:path extrusionOk="0" h="694" w="715">
                    <a:moveTo>
                      <a:pt x="317" y="0"/>
                    </a:moveTo>
                    <a:cubicBezTo>
                      <a:pt x="126" y="0"/>
                      <a:pt x="0" y="158"/>
                      <a:pt x="0" y="336"/>
                    </a:cubicBezTo>
                    <a:cubicBezTo>
                      <a:pt x="0" y="503"/>
                      <a:pt x="143" y="693"/>
                      <a:pt x="358" y="693"/>
                    </a:cubicBezTo>
                    <a:lnTo>
                      <a:pt x="715" y="693"/>
                    </a:lnTo>
                    <a:lnTo>
                      <a:pt x="715" y="3"/>
                    </a:lnTo>
                    <a:lnTo>
                      <a:pt x="358" y="3"/>
                    </a:lnTo>
                    <a:cubicBezTo>
                      <a:pt x="344" y="1"/>
                      <a:pt x="330" y="0"/>
                      <a:pt x="3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1"/>
              <p:cNvSpPr/>
              <p:nvPr/>
            </p:nvSpPr>
            <p:spPr>
              <a:xfrm>
                <a:off x="4988462" y="2296686"/>
                <a:ext cx="23943" cy="23140"/>
              </a:xfrm>
              <a:custGeom>
                <a:rect b="b" l="l" r="r" t="t"/>
                <a:pathLst>
                  <a:path extrusionOk="0" h="692" w="716">
                    <a:moveTo>
                      <a:pt x="1" y="1"/>
                    </a:moveTo>
                    <a:lnTo>
                      <a:pt x="1" y="692"/>
                    </a:lnTo>
                    <a:lnTo>
                      <a:pt x="358" y="692"/>
                    </a:lnTo>
                    <a:cubicBezTo>
                      <a:pt x="549" y="692"/>
                      <a:pt x="715" y="549"/>
                      <a:pt x="715" y="334"/>
                    </a:cubicBezTo>
                    <a:cubicBezTo>
                      <a:pt x="715" y="168"/>
                      <a:pt x="572" y="1"/>
                      <a:pt x="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1"/>
              <p:cNvSpPr/>
              <p:nvPr/>
            </p:nvSpPr>
            <p:spPr>
              <a:xfrm>
                <a:off x="4872191" y="2111161"/>
                <a:ext cx="210271" cy="326542"/>
              </a:xfrm>
              <a:custGeom>
                <a:rect b="b" l="l" r="r" t="t"/>
                <a:pathLst>
                  <a:path extrusionOk="0" h="9765" w="6288">
                    <a:moveTo>
                      <a:pt x="3478" y="2810"/>
                    </a:moveTo>
                    <a:lnTo>
                      <a:pt x="3478" y="3501"/>
                    </a:lnTo>
                    <a:lnTo>
                      <a:pt x="4526" y="3501"/>
                    </a:lnTo>
                    <a:lnTo>
                      <a:pt x="4526" y="4192"/>
                    </a:lnTo>
                    <a:lnTo>
                      <a:pt x="3478" y="4192"/>
                    </a:lnTo>
                    <a:lnTo>
                      <a:pt x="3478" y="4882"/>
                    </a:lnTo>
                    <a:lnTo>
                      <a:pt x="3835" y="4882"/>
                    </a:lnTo>
                    <a:cubicBezTo>
                      <a:pt x="4407" y="4882"/>
                      <a:pt x="4883" y="5358"/>
                      <a:pt x="4883" y="5906"/>
                    </a:cubicBezTo>
                    <a:cubicBezTo>
                      <a:pt x="4883" y="6478"/>
                      <a:pt x="4430" y="6954"/>
                      <a:pt x="3835" y="6954"/>
                    </a:cubicBezTo>
                    <a:lnTo>
                      <a:pt x="3478" y="6954"/>
                    </a:lnTo>
                    <a:lnTo>
                      <a:pt x="3478" y="7645"/>
                    </a:lnTo>
                    <a:lnTo>
                      <a:pt x="2811" y="7645"/>
                    </a:lnTo>
                    <a:lnTo>
                      <a:pt x="2811" y="6954"/>
                    </a:lnTo>
                    <a:lnTo>
                      <a:pt x="1763" y="6954"/>
                    </a:lnTo>
                    <a:lnTo>
                      <a:pt x="1763" y="6263"/>
                    </a:lnTo>
                    <a:lnTo>
                      <a:pt x="2811" y="6263"/>
                    </a:lnTo>
                    <a:lnTo>
                      <a:pt x="2811" y="5573"/>
                    </a:lnTo>
                    <a:lnTo>
                      <a:pt x="2430" y="5573"/>
                    </a:lnTo>
                    <a:cubicBezTo>
                      <a:pt x="1882" y="5573"/>
                      <a:pt x="1406" y="5097"/>
                      <a:pt x="1406" y="4549"/>
                    </a:cubicBezTo>
                    <a:cubicBezTo>
                      <a:pt x="1406" y="3977"/>
                      <a:pt x="1882" y="3501"/>
                      <a:pt x="2430" y="3501"/>
                    </a:cubicBezTo>
                    <a:lnTo>
                      <a:pt x="2811" y="3501"/>
                    </a:lnTo>
                    <a:lnTo>
                      <a:pt x="2811" y="2810"/>
                    </a:lnTo>
                    <a:close/>
                    <a:moveTo>
                      <a:pt x="2811" y="0"/>
                    </a:moveTo>
                    <a:cubicBezTo>
                      <a:pt x="1215" y="167"/>
                      <a:pt x="1" y="1501"/>
                      <a:pt x="1" y="3120"/>
                    </a:cubicBezTo>
                    <a:lnTo>
                      <a:pt x="1" y="9764"/>
                    </a:lnTo>
                    <a:lnTo>
                      <a:pt x="6288" y="9764"/>
                    </a:lnTo>
                    <a:lnTo>
                      <a:pt x="6288" y="3120"/>
                    </a:lnTo>
                    <a:cubicBezTo>
                      <a:pt x="6288" y="1501"/>
                      <a:pt x="5073" y="167"/>
                      <a:pt x="3478" y="0"/>
                    </a:cubicBezTo>
                    <a:lnTo>
                      <a:pt x="3478" y="1358"/>
                    </a:lnTo>
                    <a:lnTo>
                      <a:pt x="2811" y="1358"/>
                    </a:lnTo>
                    <a:lnTo>
                      <a:pt x="28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1"/>
              <p:cNvSpPr/>
              <p:nvPr/>
            </p:nvSpPr>
            <p:spPr>
              <a:xfrm>
                <a:off x="4966191" y="2040268"/>
                <a:ext cx="23910" cy="71729"/>
              </a:xfrm>
              <a:custGeom>
                <a:rect b="b" l="l" r="r" t="t"/>
                <a:pathLst>
                  <a:path extrusionOk="0" h="2145" w="715">
                    <a:moveTo>
                      <a:pt x="0" y="1"/>
                    </a:moveTo>
                    <a:lnTo>
                      <a:pt x="0" y="2144"/>
                    </a:lnTo>
                    <a:cubicBezTo>
                      <a:pt x="119" y="2144"/>
                      <a:pt x="214" y="2120"/>
                      <a:pt x="357" y="2120"/>
                    </a:cubicBezTo>
                    <a:cubicBezTo>
                      <a:pt x="476" y="2120"/>
                      <a:pt x="595" y="2120"/>
                      <a:pt x="714" y="2144"/>
                    </a:cubicBez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87" name="Google Shape;887;p31"/>
          <p:cNvGrpSpPr/>
          <p:nvPr/>
        </p:nvGrpSpPr>
        <p:grpSpPr>
          <a:xfrm>
            <a:off x="1767326" y="1465580"/>
            <a:ext cx="1411395" cy="1297789"/>
            <a:chOff x="-27351575" y="3175300"/>
            <a:chExt cx="297750" cy="296150"/>
          </a:xfrm>
        </p:grpSpPr>
        <p:sp>
          <p:nvSpPr>
            <p:cNvPr id="888" name="Google Shape;888;p31"/>
            <p:cNvSpPr/>
            <p:nvPr/>
          </p:nvSpPr>
          <p:spPr>
            <a:xfrm>
              <a:off x="-27351575" y="3175300"/>
              <a:ext cx="296975" cy="157550"/>
            </a:xfrm>
            <a:custGeom>
              <a:rect b="b" l="l" r="r" t="t"/>
              <a:pathLst>
                <a:path extrusionOk="0" h="6302" w="11879">
                  <a:moveTo>
                    <a:pt x="7688" y="2080"/>
                  </a:moveTo>
                  <a:lnTo>
                    <a:pt x="7688" y="2836"/>
                  </a:lnTo>
                  <a:lnTo>
                    <a:pt x="4191" y="2836"/>
                  </a:lnTo>
                  <a:lnTo>
                    <a:pt x="4191" y="2080"/>
                  </a:lnTo>
                  <a:close/>
                  <a:moveTo>
                    <a:pt x="10177" y="3497"/>
                  </a:moveTo>
                  <a:cubicBezTo>
                    <a:pt x="10586" y="3497"/>
                    <a:pt x="10996" y="3781"/>
                    <a:pt x="11154" y="4222"/>
                  </a:cubicBezTo>
                  <a:lnTo>
                    <a:pt x="820" y="4222"/>
                  </a:lnTo>
                  <a:cubicBezTo>
                    <a:pt x="914" y="3812"/>
                    <a:pt x="1292" y="3497"/>
                    <a:pt x="1765" y="3497"/>
                  </a:cubicBezTo>
                  <a:close/>
                  <a:moveTo>
                    <a:pt x="3844" y="0"/>
                  </a:moveTo>
                  <a:cubicBezTo>
                    <a:pt x="2899" y="0"/>
                    <a:pt x="2112" y="788"/>
                    <a:pt x="2112" y="1733"/>
                  </a:cubicBezTo>
                  <a:lnTo>
                    <a:pt x="2112" y="2836"/>
                  </a:lnTo>
                  <a:lnTo>
                    <a:pt x="1734" y="2836"/>
                  </a:lnTo>
                  <a:cubicBezTo>
                    <a:pt x="788" y="2836"/>
                    <a:pt x="1" y="3623"/>
                    <a:pt x="1" y="4568"/>
                  </a:cubicBezTo>
                  <a:lnTo>
                    <a:pt x="1" y="6301"/>
                  </a:lnTo>
                  <a:lnTo>
                    <a:pt x="1387" y="6301"/>
                  </a:lnTo>
                  <a:lnTo>
                    <a:pt x="1387" y="5955"/>
                  </a:lnTo>
                  <a:lnTo>
                    <a:pt x="1418" y="5955"/>
                  </a:lnTo>
                  <a:cubicBezTo>
                    <a:pt x="1418" y="5734"/>
                    <a:pt x="1576" y="5577"/>
                    <a:pt x="1765" y="5577"/>
                  </a:cubicBezTo>
                  <a:lnTo>
                    <a:pt x="3151" y="5577"/>
                  </a:lnTo>
                  <a:cubicBezTo>
                    <a:pt x="3340" y="5577"/>
                    <a:pt x="3529" y="5734"/>
                    <a:pt x="3529" y="5955"/>
                  </a:cubicBezTo>
                  <a:lnTo>
                    <a:pt x="3529" y="6301"/>
                  </a:lnTo>
                  <a:lnTo>
                    <a:pt x="8413" y="6301"/>
                  </a:lnTo>
                  <a:lnTo>
                    <a:pt x="8413" y="5955"/>
                  </a:lnTo>
                  <a:cubicBezTo>
                    <a:pt x="8413" y="5734"/>
                    <a:pt x="8570" y="5577"/>
                    <a:pt x="8759" y="5577"/>
                  </a:cubicBezTo>
                  <a:lnTo>
                    <a:pt x="10145" y="5577"/>
                  </a:lnTo>
                  <a:cubicBezTo>
                    <a:pt x="10334" y="5577"/>
                    <a:pt x="10492" y="5734"/>
                    <a:pt x="10492" y="5955"/>
                  </a:cubicBezTo>
                  <a:lnTo>
                    <a:pt x="10492" y="6301"/>
                  </a:lnTo>
                  <a:lnTo>
                    <a:pt x="11878" y="6301"/>
                  </a:lnTo>
                  <a:lnTo>
                    <a:pt x="11878" y="4568"/>
                  </a:lnTo>
                  <a:cubicBezTo>
                    <a:pt x="11878" y="3623"/>
                    <a:pt x="11091" y="2836"/>
                    <a:pt x="10145" y="2836"/>
                  </a:cubicBezTo>
                  <a:lnTo>
                    <a:pt x="9767" y="2836"/>
                  </a:lnTo>
                  <a:lnTo>
                    <a:pt x="9767" y="1733"/>
                  </a:lnTo>
                  <a:cubicBezTo>
                    <a:pt x="9767" y="788"/>
                    <a:pt x="8980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1"/>
            <p:cNvSpPr/>
            <p:nvPr/>
          </p:nvSpPr>
          <p:spPr>
            <a:xfrm>
              <a:off x="-27123950" y="3332825"/>
              <a:ext cx="17350" cy="52000"/>
            </a:xfrm>
            <a:custGeom>
              <a:rect b="b" l="l" r="r" t="t"/>
              <a:pathLst>
                <a:path extrusionOk="0" h="2080" w="694">
                  <a:moveTo>
                    <a:pt x="1" y="0"/>
                  </a:moveTo>
                  <a:lnTo>
                    <a:pt x="1" y="1733"/>
                  </a:lnTo>
                  <a:cubicBezTo>
                    <a:pt x="1" y="1922"/>
                    <a:pt x="158" y="2079"/>
                    <a:pt x="347" y="2079"/>
                  </a:cubicBezTo>
                  <a:cubicBezTo>
                    <a:pt x="536" y="2079"/>
                    <a:pt x="694" y="1922"/>
                    <a:pt x="694" y="1733"/>
                  </a:cubicBezTo>
                  <a:lnTo>
                    <a:pt x="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1"/>
            <p:cNvSpPr/>
            <p:nvPr/>
          </p:nvSpPr>
          <p:spPr>
            <a:xfrm>
              <a:off x="-27350775" y="3350150"/>
              <a:ext cx="296950" cy="121300"/>
            </a:xfrm>
            <a:custGeom>
              <a:rect b="b" l="l" r="r" t="t"/>
              <a:pathLst>
                <a:path extrusionOk="0" h="4852" w="11878">
                  <a:moveTo>
                    <a:pt x="5923" y="693"/>
                  </a:moveTo>
                  <a:cubicBezTo>
                    <a:pt x="6112" y="693"/>
                    <a:pt x="6270" y="851"/>
                    <a:pt x="6270" y="1040"/>
                  </a:cubicBezTo>
                  <a:lnTo>
                    <a:pt x="6270" y="1733"/>
                  </a:lnTo>
                  <a:lnTo>
                    <a:pt x="6994" y="1733"/>
                  </a:lnTo>
                  <a:cubicBezTo>
                    <a:pt x="7183" y="1733"/>
                    <a:pt x="7341" y="1891"/>
                    <a:pt x="7341" y="2080"/>
                  </a:cubicBezTo>
                  <a:cubicBezTo>
                    <a:pt x="7341" y="2300"/>
                    <a:pt x="7183" y="2458"/>
                    <a:pt x="6994" y="2458"/>
                  </a:cubicBezTo>
                  <a:lnTo>
                    <a:pt x="6270" y="2458"/>
                  </a:lnTo>
                  <a:lnTo>
                    <a:pt x="6270" y="3151"/>
                  </a:lnTo>
                  <a:cubicBezTo>
                    <a:pt x="6270" y="3340"/>
                    <a:pt x="6112" y="3497"/>
                    <a:pt x="5923" y="3497"/>
                  </a:cubicBezTo>
                  <a:cubicBezTo>
                    <a:pt x="5734" y="3497"/>
                    <a:pt x="5577" y="3340"/>
                    <a:pt x="5577" y="3151"/>
                  </a:cubicBezTo>
                  <a:lnTo>
                    <a:pt x="5577" y="2458"/>
                  </a:lnTo>
                  <a:lnTo>
                    <a:pt x="4852" y="2458"/>
                  </a:lnTo>
                  <a:cubicBezTo>
                    <a:pt x="4663" y="2458"/>
                    <a:pt x="4505" y="2300"/>
                    <a:pt x="4505" y="2080"/>
                  </a:cubicBezTo>
                  <a:cubicBezTo>
                    <a:pt x="4537" y="1891"/>
                    <a:pt x="4695" y="1733"/>
                    <a:pt x="4852" y="1733"/>
                  </a:cubicBezTo>
                  <a:lnTo>
                    <a:pt x="5577" y="1733"/>
                  </a:lnTo>
                  <a:lnTo>
                    <a:pt x="5577" y="1040"/>
                  </a:lnTo>
                  <a:cubicBezTo>
                    <a:pt x="5577" y="851"/>
                    <a:pt x="5734" y="693"/>
                    <a:pt x="5923" y="693"/>
                  </a:cubicBezTo>
                  <a:close/>
                  <a:moveTo>
                    <a:pt x="126" y="0"/>
                  </a:moveTo>
                  <a:lnTo>
                    <a:pt x="126" y="3119"/>
                  </a:lnTo>
                  <a:cubicBezTo>
                    <a:pt x="0" y="4064"/>
                    <a:pt x="756" y="4852"/>
                    <a:pt x="1733" y="4852"/>
                  </a:cubicBezTo>
                  <a:lnTo>
                    <a:pt x="10145" y="4852"/>
                  </a:lnTo>
                  <a:cubicBezTo>
                    <a:pt x="11090" y="4852"/>
                    <a:pt x="11878" y="4064"/>
                    <a:pt x="11878" y="3119"/>
                  </a:cubicBezTo>
                  <a:lnTo>
                    <a:pt x="11878" y="0"/>
                  </a:lnTo>
                  <a:lnTo>
                    <a:pt x="10491" y="0"/>
                  </a:lnTo>
                  <a:lnTo>
                    <a:pt x="10491" y="1040"/>
                  </a:lnTo>
                  <a:cubicBezTo>
                    <a:pt x="10491" y="1639"/>
                    <a:pt x="10019" y="2048"/>
                    <a:pt x="9452" y="2048"/>
                  </a:cubicBezTo>
                  <a:cubicBezTo>
                    <a:pt x="8885" y="2048"/>
                    <a:pt x="8444" y="1576"/>
                    <a:pt x="8444" y="1040"/>
                  </a:cubicBezTo>
                  <a:lnTo>
                    <a:pt x="8444" y="0"/>
                  </a:lnTo>
                  <a:lnTo>
                    <a:pt x="3560" y="0"/>
                  </a:lnTo>
                  <a:lnTo>
                    <a:pt x="3560" y="1040"/>
                  </a:lnTo>
                  <a:cubicBezTo>
                    <a:pt x="3560" y="1639"/>
                    <a:pt x="3088" y="2048"/>
                    <a:pt x="2521" y="2048"/>
                  </a:cubicBezTo>
                  <a:cubicBezTo>
                    <a:pt x="1954" y="2048"/>
                    <a:pt x="1513" y="1576"/>
                    <a:pt x="1513" y="1040"/>
                  </a:cubicBezTo>
                  <a:lnTo>
                    <a:pt x="1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1"/>
            <p:cNvSpPr/>
            <p:nvPr/>
          </p:nvSpPr>
          <p:spPr>
            <a:xfrm>
              <a:off x="-27299575" y="3332825"/>
              <a:ext cx="18125" cy="52000"/>
            </a:xfrm>
            <a:custGeom>
              <a:rect b="b" l="l" r="r" t="t"/>
              <a:pathLst>
                <a:path extrusionOk="0" h="2080" w="725">
                  <a:moveTo>
                    <a:pt x="0" y="0"/>
                  </a:moveTo>
                  <a:lnTo>
                    <a:pt x="0" y="1733"/>
                  </a:lnTo>
                  <a:cubicBezTo>
                    <a:pt x="0" y="1922"/>
                    <a:pt x="158" y="2079"/>
                    <a:pt x="378" y="2079"/>
                  </a:cubicBezTo>
                  <a:cubicBezTo>
                    <a:pt x="567" y="2079"/>
                    <a:pt x="725" y="1922"/>
                    <a:pt x="725" y="1733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31"/>
          <p:cNvSpPr txBox="1"/>
          <p:nvPr/>
        </p:nvSpPr>
        <p:spPr>
          <a:xfrm>
            <a:off x="1438900" y="2899250"/>
            <a:ext cx="202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Strengths</a:t>
            </a:r>
            <a:endParaRPr b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3" name="Google Shape;893;p31"/>
          <p:cNvSpPr txBox="1"/>
          <p:nvPr/>
        </p:nvSpPr>
        <p:spPr>
          <a:xfrm>
            <a:off x="5636175" y="2899250"/>
            <a:ext cx="202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Weaknesses</a:t>
            </a:r>
            <a:endParaRPr b="1" sz="16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2"/>
          <p:cNvSpPr txBox="1"/>
          <p:nvPr>
            <p:ph type="title"/>
          </p:nvPr>
        </p:nvSpPr>
        <p:spPr>
          <a:xfrm>
            <a:off x="2380200" y="2625963"/>
            <a:ext cx="4383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PFIZER</a:t>
            </a:r>
            <a:endParaRPr/>
          </a:p>
        </p:txBody>
      </p:sp>
      <p:sp>
        <p:nvSpPr>
          <p:cNvPr id="899" name="Google Shape;899;p32"/>
          <p:cNvSpPr txBox="1"/>
          <p:nvPr>
            <p:ph idx="2" type="title"/>
          </p:nvPr>
        </p:nvSpPr>
        <p:spPr>
          <a:xfrm>
            <a:off x="4146000" y="1844338"/>
            <a:ext cx="8520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er Engagement Platform Pitch Deck by Slidesgo">
  <a:themeElements>
    <a:clrScheme name="Simple Light">
      <a:dk1>
        <a:srgbClr val="242424"/>
      </a:dk1>
      <a:lt1>
        <a:srgbClr val="FFFFFF"/>
      </a:lt1>
      <a:dk2>
        <a:srgbClr val="EEEEEE"/>
      </a:dk2>
      <a:lt2>
        <a:srgbClr val="CCD6AF"/>
      </a:lt2>
      <a:accent1>
        <a:srgbClr val="9DA87C"/>
      </a:accent1>
      <a:accent2>
        <a:srgbClr val="51554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424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